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7" r:id="rId7"/>
    <p:sldId id="266" r:id="rId8"/>
    <p:sldId id="267" r:id="rId9"/>
    <p:sldId id="279" r:id="rId10"/>
    <p:sldId id="271" r:id="rId11"/>
    <p:sldId id="272" r:id="rId12"/>
    <p:sldId id="274" r:id="rId13"/>
    <p:sldId id="278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17B3"/>
    <a:srgbClr val="D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8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494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55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2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8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2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22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3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1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45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18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96DA5-D3E7-C748-884A-1FF4A4F7D60C}" type="datetimeFigureOut">
              <a:rPr lang="ru-RU" smtClean="0"/>
              <a:t>26.08.13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6A923-E268-E64C-9C1F-90C4C8C9A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8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19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Содержимое 4" descr="books-and-globe-thumb433177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571500"/>
            <a:ext cx="3425825" cy="2490788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6486" y="5000636"/>
            <a:ext cx="6108208" cy="714380"/>
          </a:xfr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Отчет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 работе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2010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-2012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г.г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.</a:t>
            </a:r>
            <a:r>
              <a:rPr lang="ru-RU" sz="28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Arial"/>
                <a:cs typeface="Arial"/>
              </a:rPr>
            </a:b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285992"/>
            <a:ext cx="6780280" cy="2151642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Кафедра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английской филологии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</a:br>
            <a:endParaRPr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353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749675"/>
            <a:ext cx="8229600" cy="5894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2000" dirty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учебного процесса </a:t>
            </a:r>
            <a:endParaRPr lang="ru-RU" sz="2000" dirty="0" smtClean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Аспектное преподавание языковых дисциплин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Выделение новых аспектов преподавания в соответствии с требованиями учебного процесса и для обеспечения его максимальной эффективности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Рабочие группы/методические объединения по каждому направлению деятельности кафедры и по каждому аспекту преподавания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Командная работа и координирование деятельности руководителями рабочих групп/методических объединений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Подготовка дублеров для чтения теоретических курсов </a:t>
            </a:r>
          </a:p>
          <a:p>
            <a:pPr>
              <a:lnSpc>
                <a:spcPct val="110000"/>
              </a:lnSpc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Введение на всех курсах и для всех дисциплин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балльно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-рейтинговой системы оценки качества знаний 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самостоятельной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работы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студентов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компьютерном классе 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 обеспечение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его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программными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продуктами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12156"/>
            <a:ext cx="8229600" cy="475037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Учебно-методическая деятельность</a:t>
            </a:r>
            <a:r>
              <a:rPr lang="ru-RU" sz="2400" b="1" dirty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748" y="376586"/>
            <a:ext cx="1899052" cy="1303408"/>
          </a:xfrm>
          <a:prstGeom prst="rect">
            <a:avLst/>
          </a:prstGeom>
        </p:spPr>
      </p:pic>
      <p:pic>
        <p:nvPicPr>
          <p:cNvPr id="5" name="Picture 15" descr="54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8958" y="5627505"/>
            <a:ext cx="1518545" cy="1016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23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46176" y="303724"/>
            <a:ext cx="8400849" cy="52461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DB0000"/>
                </a:solidFill>
                <a:latin typeface="Arial" pitchFamily="34" charset="0"/>
                <a:cs typeface="Arial" pitchFamily="34" charset="0"/>
              </a:rPr>
              <a:t>Воспитательная работа</a:t>
            </a:r>
            <a:endParaRPr lang="ru-RU" sz="2000" b="1" dirty="0">
              <a:solidFill>
                <a:srgbClr val="DB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6176" y="892640"/>
            <a:ext cx="8229600" cy="57155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Активная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работа кураторов 1-2 курсов д/о и 1-3 курсов в/о:</a:t>
            </a:r>
            <a:endParaRPr lang="en-US" sz="1900" dirty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- «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Посвящение в студенты»</a:t>
            </a:r>
          </a:p>
          <a:p>
            <a:pPr marL="457200" lvl="1" indent="0"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- экскурсии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в Задонск,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Дивногорье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, Хреновое</a:t>
            </a:r>
          </a:p>
          <a:p>
            <a:pPr marL="457200" lvl="1" indent="0"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- участие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в Конкурсе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первокурсников</a:t>
            </a:r>
          </a:p>
          <a:p>
            <a:pPr marL="0" lvl="1" indent="0">
              <a:buNone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English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Speaking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Club</a:t>
            </a: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0" lvl="1" indent="0"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Клуб британского фильма</a:t>
            </a:r>
          </a:p>
          <a:p>
            <a:pPr marL="457200" lvl="1" indent="0">
              <a:buNone/>
            </a:pPr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marL="457200" lvl="1" indent="-457200">
              <a:buNone/>
            </a:pPr>
            <a:r>
              <a:rPr lang="ru-RU" sz="2400" b="1" dirty="0" smtClean="0">
                <a:solidFill>
                  <a:srgbClr val="DB0000"/>
                </a:solidFill>
                <a:latin typeface="Arial" pitchFamily="34" charset="0"/>
                <a:cs typeface="Arial" pitchFamily="34" charset="0"/>
              </a:rPr>
              <a:t>Работа со школами</a:t>
            </a:r>
            <a:endParaRPr lang="ru-RU" sz="2400" b="1" dirty="0">
              <a:solidFill>
                <a:srgbClr val="DB0000"/>
              </a:solidFill>
              <a:latin typeface="Arial" pitchFamily="34" charset="0"/>
              <a:cs typeface="Arial" pitchFamily="34" charset="0"/>
            </a:endParaRPr>
          </a:p>
          <a:p>
            <a:pPr indent="-163513"/>
            <a:endParaRPr lang="ru-RU" sz="1900" dirty="0" smtClean="0">
              <a:latin typeface="Arial" pitchFamily="34" charset="0"/>
              <a:cs typeface="Arial" pitchFamily="34" charset="0"/>
            </a:endParaRPr>
          </a:p>
          <a:p>
            <a:pPr indent="-163513"/>
            <a:r>
              <a:rPr lang="ru-RU" sz="1900" dirty="0" smtClean="0">
                <a:latin typeface="Arial" pitchFamily="34" charset="0"/>
                <a:cs typeface="Arial" pitchFamily="34" charset="0"/>
              </a:rPr>
              <a:t>Работа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по организации нового набора на кафедре и факультете (Дьякова Е.Ю.)</a:t>
            </a:r>
          </a:p>
          <a:p>
            <a:pPr indent="-163513"/>
            <a:r>
              <a:rPr lang="ru-RU" sz="1900" dirty="0">
                <a:latin typeface="Arial" pitchFamily="34" charset="0"/>
                <a:cs typeface="Arial" pitchFamily="34" charset="0"/>
              </a:rPr>
              <a:t>Активное участие в летней школе-семинаре для школьников 10-11 классов из регионов Воронежской области</a:t>
            </a:r>
          </a:p>
          <a:p>
            <a:pPr indent="-163513"/>
            <a:r>
              <a:rPr lang="ru-RU" sz="1900" dirty="0">
                <a:latin typeface="Arial" pitchFamily="34" charset="0"/>
                <a:cs typeface="Arial" pitchFamily="34" charset="0"/>
              </a:rPr>
              <a:t>Работа с Научным Обществом Учащихся и организация научных конференций школьников (Еремеев Я.Н., Исаева А.А.) </a:t>
            </a:r>
          </a:p>
          <a:p>
            <a:pPr indent="-163513"/>
            <a:r>
              <a:rPr lang="ru-RU" sz="1900" dirty="0">
                <a:latin typeface="Arial" pitchFamily="34" charset="0"/>
                <a:cs typeface="Arial" pitchFamily="34" charset="0"/>
              </a:rPr>
              <a:t>Организация и проведение региональных туров Всероссийской олимпиады школьников по английскому языку (Чайка Е.Ю.,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Овчинникова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Н.И. и преподаватели кафедры)</a:t>
            </a:r>
          </a:p>
          <a:p>
            <a:pPr indent="-163513"/>
            <a:r>
              <a:rPr lang="ru-RU" sz="1900" dirty="0">
                <a:latin typeface="Arial" pitchFamily="34" charset="0"/>
                <a:cs typeface="Arial" pitchFamily="34" charset="0"/>
              </a:rPr>
              <a:t>Руководство педагогической практикой на кафедре и факультете – обеспечение связи со школами (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Чепрасова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Т.Л., руководители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педпрактики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от кафедры)</a:t>
            </a:r>
          </a:p>
          <a:p>
            <a:pPr indent="-163513"/>
            <a:r>
              <a:rPr lang="ru-RU" sz="1900" dirty="0">
                <a:latin typeface="Arial" pitchFamily="34" charset="0"/>
                <a:cs typeface="Arial" pitchFamily="34" charset="0"/>
              </a:rPr>
              <a:t>Проведение в базовых школах силами студентов мероприятий, посвященных факультету и кафедре (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Чепрасова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Т.Л., руководители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педпрактики 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от кафедры)</a:t>
            </a:r>
          </a:p>
          <a:p>
            <a:pPr indent="-163513">
              <a:buNone/>
            </a:pPr>
            <a:endParaRPr lang="ru-RU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636" y="303724"/>
            <a:ext cx="1130389" cy="1130389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636" y="1338697"/>
            <a:ext cx="1299416" cy="873045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474" y="822057"/>
            <a:ext cx="1194738" cy="802714"/>
          </a:xfrm>
          <a:prstGeom prst="rect">
            <a:avLst/>
          </a:prstGeom>
        </p:spPr>
      </p:pic>
      <p:pic>
        <p:nvPicPr>
          <p:cNvPr id="7" name="Picture 4" descr="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2212" y="2141221"/>
            <a:ext cx="1152736" cy="887104"/>
          </a:xfrm>
          <a:prstGeom prst="rect">
            <a:avLst/>
          </a:prstGeom>
          <a:noFill/>
        </p:spPr>
      </p:pic>
      <p:pic>
        <p:nvPicPr>
          <p:cNvPr id="8" name="Picture 15" descr="54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5963" y="1557713"/>
            <a:ext cx="1426249" cy="954441"/>
          </a:xfrm>
          <a:prstGeom prst="rect">
            <a:avLst/>
          </a:prstGeom>
          <a:noFill/>
        </p:spPr>
      </p:pic>
      <p:pic>
        <p:nvPicPr>
          <p:cNvPr id="9" name="Picture 4" descr="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1397" y="2474238"/>
            <a:ext cx="1130815" cy="769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7940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2037" y="274638"/>
            <a:ext cx="8484763" cy="114300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DB0000"/>
                </a:solidFill>
                <a:latin typeface="Arial"/>
                <a:cs typeface="Arial"/>
              </a:rPr>
              <a:t>Международная деятельность</a:t>
            </a:r>
            <a:endParaRPr lang="ru-RU" sz="2400" dirty="0">
              <a:solidFill>
                <a:srgbClr val="DB0000"/>
              </a:solidFill>
              <a:latin typeface="Arial"/>
              <a:cs typeface="Arial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2037" y="1417638"/>
            <a:ext cx="8803061" cy="4708525"/>
          </a:xfrm>
        </p:spPr>
        <p:txBody>
          <a:bodyPr>
            <a:normAutofit/>
          </a:bodyPr>
          <a:lstStyle/>
          <a:p>
            <a:pPr marL="173038" indent="-173038"/>
            <a:r>
              <a:rPr lang="ru-RU" sz="1600" dirty="0" smtClean="0">
                <a:latin typeface="Arial" pitchFamily="34" charset="0"/>
                <a:cs typeface="Arial" pitchFamily="34" charset="0"/>
              </a:rPr>
              <a:t>Соглашение об академическом  сотрудничестве между ВГУ/кафедрой английской филологии и университетом г. Бат, Великобритания: </a:t>
            </a:r>
          </a:p>
          <a:p>
            <a:pPr marL="457200" lvl="1" indent="0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- Организация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стажировок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студентов ВГУ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университете г.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Бат</a:t>
            </a:r>
          </a:p>
          <a:p>
            <a:pPr marL="620713" lvl="1" indent="-163513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- Стажировки и повышение квалификации преподавателей кафедры в университете г. Бат 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620713" lvl="1" indent="-163513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- Привлечение стажеров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из университета г.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Бат в качестве   консультантов 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редакторов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учебных пособий</a:t>
            </a:r>
          </a:p>
          <a:p>
            <a:pPr marL="620713" lvl="1" indent="-163513">
              <a:buNone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- Привлечение стажеров из университета г. Бат к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учебному процессу в качестве ассистентов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преподавателей</a:t>
            </a:r>
          </a:p>
          <a:p>
            <a:pPr lvl="1">
              <a:buFontTx/>
              <a:buChar char="-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Конкурс на бесплатную стажировку в университете г. Бат для студентов кафедры (победители Ипатова А.,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Фурса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Е.)  </a:t>
            </a:r>
          </a:p>
          <a:p>
            <a:pPr marL="173038" lvl="1" indent="-173038">
              <a:buFont typeface="Arial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Сотрудничество с Ливерпульским университетом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Дж.Морза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Великобритания:</a:t>
            </a:r>
          </a:p>
          <a:p>
            <a:pPr marL="457200" lvl="1" indent="-45720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- лекции в качестве приглашенного профессора (Цурикова Л,В.)</a:t>
            </a:r>
          </a:p>
          <a:p>
            <a:pPr marL="457200" lvl="1" indent="-45720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- проведение семинаров для магистров и аспирантов   (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Цурикова Л,В.)</a:t>
            </a:r>
          </a:p>
          <a:p>
            <a:pPr marL="457200" lvl="1" indent="0">
              <a:buNone/>
            </a:pPr>
            <a:endParaRPr lang="ru-RU" sz="29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00" y="5625706"/>
            <a:ext cx="1271726" cy="91947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55" y="5666424"/>
            <a:ext cx="1258823" cy="88650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369" y="5647295"/>
            <a:ext cx="1483181" cy="95773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189" y="5666424"/>
            <a:ext cx="1176733" cy="960195"/>
          </a:xfrm>
          <a:prstGeom prst="rect">
            <a:avLst/>
          </a:prstGeom>
        </p:spPr>
      </p:pic>
      <p:pic>
        <p:nvPicPr>
          <p:cNvPr id="9" name="Picture 4" descr="\\vmware-host\Shared Folders\Desktop\White memory stick\britain\DSC018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9862" y="5642462"/>
            <a:ext cx="1312209" cy="984157"/>
          </a:xfrm>
          <a:prstGeom prst="rect">
            <a:avLst/>
          </a:prstGeom>
          <a:noFill/>
        </p:spPr>
      </p:pic>
      <p:pic>
        <p:nvPicPr>
          <p:cNvPr id="10" name="Picture 5" descr="IMG_157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19282" y="5203744"/>
            <a:ext cx="1067518" cy="14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IMG_012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9964" y="171450"/>
            <a:ext cx="1445133" cy="108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9862" y="214356"/>
            <a:ext cx="1387925" cy="10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95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199" y="727716"/>
            <a:ext cx="8432449" cy="5924652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Активное участие преподавателей кафедры в деятельности факультета: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	зам.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екана по ВВО Чайка Е.Ю.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	зам.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екана по новому набору Дьякова Е.Ю.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	зам. декана по повышению квалификации ППС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Ивашенко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О.В.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	руководитель НОУ Еремеев Я.Н.</a:t>
            </a:r>
          </a:p>
          <a:p>
            <a:pPr marL="0" indent="0"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	координатор международной деятельности на факультете Плетнева Е.А.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Организация и проведение курсов подготовки по английскому языку для ППС всех факультетов ВГУ (Цурикова Л.В., Быстрых А.В., преподаватели кафедры) </a:t>
            </a:r>
          </a:p>
          <a:p>
            <a:pPr marL="0" indent="0">
              <a:spcBef>
                <a:spcPts val="0"/>
              </a:spcBef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Участие преподавателей кафедры в качестве экспертов в конкурсных рекрутинговых мероприятиях Администрации                                           Воронежской области и ФСБ   (Чайка Е.Ю.,                                                        Исаева А.А.)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интернет-сайта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кафедры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Подготовка англоязычной версии                                                версии интернет-сайта ВГУ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4152"/>
            <a:ext cx="8229600" cy="61356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D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D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DB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Другие виды деятельности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Снимок экрана 2013-01-20 в 20.5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22" r="-17122"/>
          <a:stretch>
            <a:fillRect/>
          </a:stretch>
        </p:blipFill>
        <p:spPr>
          <a:xfrm>
            <a:off x="4580918" y="3809802"/>
            <a:ext cx="5086885" cy="28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4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cap="all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0" indent="0" algn="ctr">
              <a:buNone/>
            </a:pPr>
            <a:endParaRPr lang="ru-RU" b="1" cap="all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0" indent="0" algn="ctr">
              <a:buNone/>
            </a:pPr>
            <a:endParaRPr lang="ru-RU" b="1" cap="all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0" indent="0" algn="ctr">
              <a:buNone/>
            </a:pPr>
            <a:endParaRPr lang="ru-RU" sz="2000" b="1" cap="all" dirty="0" smtClean="0">
              <a:solidFill>
                <a:srgbClr val="DB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0" indent="0" algn="ctr">
              <a:buNone/>
            </a:pPr>
            <a:endParaRPr lang="ru-RU" sz="2000" b="1" cap="all" dirty="0">
              <a:solidFill>
                <a:srgbClr val="DB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0" indent="0" algn="ctr">
              <a:buNone/>
            </a:pPr>
            <a:endParaRPr lang="ru-RU" sz="2000" b="1" cap="all" dirty="0" smtClean="0">
              <a:solidFill>
                <a:srgbClr val="DB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000" b="1" cap="all" dirty="0" smtClean="0">
                <a:solidFill>
                  <a:srgbClr val="DB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THANK </a:t>
            </a:r>
            <a:r>
              <a:rPr lang="en-US" sz="2000" b="1" cap="all" dirty="0">
                <a:solidFill>
                  <a:srgbClr val="DB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YOU </a:t>
            </a:r>
            <a:br>
              <a:rPr lang="en-US" sz="2000" b="1" cap="all" dirty="0">
                <a:solidFill>
                  <a:srgbClr val="DB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sz="2000" b="1" cap="all" dirty="0">
                <a:solidFill>
                  <a:srgbClr val="DB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FOR YOUR PATIENCE</a:t>
            </a:r>
            <a:r>
              <a:rPr lang="en-US" sz="2000" b="1" dirty="0">
                <a:solidFill>
                  <a:srgbClr val="DB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ru-RU" sz="2000" dirty="0">
              <a:solidFill>
                <a:srgbClr val="DB0000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113" y="2047838"/>
            <a:ext cx="2796710" cy="20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3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"/>
                <a:cs typeface="Arial"/>
              </a:rPr>
              <a:t>Статистика</a:t>
            </a:r>
            <a:r>
              <a:rPr lang="ru-RU" dirty="0" smtClean="0">
                <a:latin typeface="Arial"/>
                <a:cs typeface="Arial"/>
              </a:rPr>
              <a:t/>
            </a:r>
            <a:br>
              <a:rPr lang="ru-RU" dirty="0" smtClean="0"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10087" y="442337"/>
            <a:ext cx="4823523" cy="60785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2000" dirty="0" smtClean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		 Доктор наук, профессор – 1</a:t>
            </a:r>
          </a:p>
          <a:p>
            <a:pPr>
              <a:buNone/>
            </a:pP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	 		 Доктор наук, доцент – 1 </a:t>
            </a:r>
          </a:p>
          <a:p>
            <a:pPr>
              <a:buNone/>
            </a:pP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			 	Кандидаты наук – 21</a:t>
            </a:r>
          </a:p>
          <a:p>
            <a:pPr>
              <a:buNone/>
            </a:pP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        	    		доценты – 11</a:t>
            </a:r>
          </a:p>
          <a:p>
            <a:pPr>
              <a:buNone/>
            </a:pP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    	  	   Ст. Преподаватели – 2</a:t>
            </a:r>
          </a:p>
          <a:p>
            <a:pPr marL="0" indent="0">
              <a:buNone/>
            </a:pPr>
            <a:endParaRPr lang="ru-RU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Количество преподавателей,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имеющих ученую степень – 23 (62%)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Количество преподавателей </a:t>
            </a:r>
            <a:endParaRPr lang="ru-RU" sz="2400" dirty="0" smtClean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r>
              <a:rPr lang="ru-RU" sz="20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			до 35 лет – 17 (46%)</a:t>
            </a:r>
          </a:p>
          <a:p>
            <a:pPr marL="457200" lvl="1" indent="-271463">
              <a:buNone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из них </a:t>
            </a:r>
          </a:p>
          <a:p>
            <a:pPr lvl="1">
              <a:buNone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ru-RU" sz="20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кандидаты наук – 10</a:t>
            </a:r>
          </a:p>
          <a:p>
            <a:pPr lvl="1">
              <a:buNone/>
            </a:pPr>
            <a:r>
              <a:rPr lang="ru-RU" sz="20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				соискатели – 7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Всего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преподавателей     37</a:t>
            </a:r>
          </a:p>
          <a:p>
            <a:endParaRPr lang="ru-RU" sz="18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20740"/>
            <a:ext cx="3439258" cy="181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3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317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Научно-исследовательская работа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54640"/>
            <a:ext cx="4040188" cy="639762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Научные темы кафедры</a:t>
            </a:r>
            <a:endParaRPr lang="ru-RU" sz="1800" b="0" dirty="0">
              <a:solidFill>
                <a:srgbClr val="2117B3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94402"/>
            <a:ext cx="4040188" cy="4919060"/>
          </a:xfrm>
        </p:spPr>
        <p:txBody>
          <a:bodyPr>
            <a:normAutofit fontScale="70000" lnSpcReduction="20000"/>
          </a:bodyPr>
          <a:lstStyle/>
          <a:p>
            <a:pPr marL="174625" indent="-174625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Arial" pitchFamily="34" charset="0"/>
                <a:cs typeface="Arial" pitchFamily="34" charset="0"/>
              </a:rPr>
              <a:t>Функционирование языковых единиц в различных типах дискурса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lnSpc>
                <a:spcPct val="120000"/>
              </a:lnSpc>
              <a:spcBef>
                <a:spcPts val="0"/>
              </a:spcBef>
            </a:pPr>
            <a:r>
              <a:rPr lang="ru-RU" dirty="0" err="1">
                <a:latin typeface="Arial" pitchFamily="34" charset="0"/>
                <a:cs typeface="Arial" pitchFamily="34" charset="0"/>
              </a:rPr>
              <a:t>Лингвокогнитивные</a:t>
            </a:r>
            <a:r>
              <a:rPr lang="ru-RU" dirty="0">
                <a:latin typeface="Arial" pitchFamily="34" charset="0"/>
                <a:cs typeface="Arial" pitchFamily="34" charset="0"/>
              </a:rPr>
              <a:t> основы номинативной деятельности человека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174625" indent="-174625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latin typeface="Arial" pitchFamily="34" charset="0"/>
                <a:cs typeface="Arial" pitchFamily="34" charset="0"/>
              </a:rPr>
              <a:t>Обучение иностранным языкам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>
                <a:latin typeface="Arial" pitchFamily="34" charset="0"/>
                <a:cs typeface="Arial" pitchFamily="34" charset="0"/>
              </a:rPr>
              <a:t>условиях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межкультурной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коммуникации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Аспирантура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Научные </a:t>
            </a:r>
            <a:r>
              <a:rPr lang="ru-RU" dirty="0">
                <a:latin typeface="Arial" pitchFamily="34" charset="0"/>
                <a:cs typeface="Arial" pitchFamily="34" charset="0"/>
              </a:rPr>
              <a:t>руководители –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		проф</a:t>
            </a:r>
            <a:r>
              <a:rPr lang="ru-RU" dirty="0">
                <a:latin typeface="Arial" pitchFamily="34" charset="0"/>
                <a:cs typeface="Arial" pitchFamily="34" charset="0"/>
              </a:rPr>
              <a:t>.  Цурикова Л.В.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		д.ф.н</a:t>
            </a:r>
            <a:r>
              <a:rPr lang="ru-RU" dirty="0">
                <a:latin typeface="Arial" pitchFamily="34" charset="0"/>
                <a:cs typeface="Arial" pitchFamily="34" charset="0"/>
              </a:rPr>
              <a:t>. 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Лаенко</a:t>
            </a:r>
            <a:r>
              <a:rPr lang="ru-RU" dirty="0">
                <a:latin typeface="Arial" pitchFamily="34" charset="0"/>
                <a:cs typeface="Arial" pitchFamily="34" charset="0"/>
              </a:rPr>
              <a:t> Л.В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2012 г.</a:t>
            </a:r>
            <a:r>
              <a:rPr lang="ru-RU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	Аспиранты – 4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	Соискатели – 12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40937"/>
            <a:ext cx="4041776" cy="45346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Защита диссертаций</a:t>
            </a:r>
            <a:endParaRPr lang="ru-RU" sz="18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27102"/>
            <a:ext cx="4041775" cy="4554967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Кандидатские</a:t>
            </a:r>
          </a:p>
          <a:p>
            <a:pPr marL="0" indent="0">
              <a:lnSpc>
                <a:spcPts val="12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800" dirty="0" smtClean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 Сотрудники   кафедры – 7    </a:t>
            </a:r>
            <a:endParaRPr lang="ru-RU" sz="1700" b="1" dirty="0" smtClean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    			   2010   	Жучков Д.О.</a:t>
            </a:r>
          </a:p>
          <a:p>
            <a:pPr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               		Быстрых А.В.</a:t>
            </a:r>
          </a:p>
          <a:p>
            <a:pPr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    			   2011   	Дьякова Е.Ю.</a:t>
            </a:r>
          </a:p>
          <a:p>
            <a:pPr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               		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Стояновская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Е.А.</a:t>
            </a:r>
          </a:p>
          <a:p>
            <a:pPr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    			   2012   	Сычева В.В.</a:t>
            </a:r>
          </a:p>
          <a:p>
            <a:pPr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              		Селезнева Е.В.</a:t>
            </a:r>
          </a:p>
          <a:p>
            <a:pPr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              		Зайцева Е.В.</a:t>
            </a:r>
          </a:p>
          <a:p>
            <a:pPr>
              <a:buNone/>
            </a:pPr>
            <a:r>
              <a:rPr lang="ru-RU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7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Аспиранты кафедры – 1 </a:t>
            </a:r>
          </a:p>
          <a:p>
            <a:pPr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   			   2012  	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Жучкова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А.М.</a:t>
            </a:r>
          </a:p>
          <a:p>
            <a:pPr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7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допущено к защите – 1</a:t>
            </a:r>
          </a:p>
          <a:p>
            <a:pPr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                 		</a:t>
            </a:r>
            <a:r>
              <a:rPr lang="ru-RU" sz="1700" dirty="0" err="1" smtClean="0">
                <a:latin typeface="Arial" pitchFamily="34" charset="0"/>
                <a:cs typeface="Arial" pitchFamily="34" charset="0"/>
              </a:rPr>
              <a:t>Ширшикова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Е.А. 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7" name="Рисунок 4" descr="exposed-books-and-apple-thumb870416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0863" y="50312"/>
            <a:ext cx="17859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14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5983" y="131394"/>
            <a:ext cx="8540817" cy="36498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Научно-исследовательская работа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983" y="496376"/>
            <a:ext cx="8846559" cy="63616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18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5500" dirty="0" smtClean="0">
                <a:solidFill>
                  <a:srgbClr val="0000FF"/>
                </a:solidFill>
                <a:latin typeface="Arial"/>
                <a:cs typeface="Arial"/>
              </a:rPr>
              <a:t>Диссертации, защищенные по специальности 10.02.04 на кафедре английской филологии:</a:t>
            </a:r>
          </a:p>
          <a:p>
            <a:pPr marL="0" indent="0">
              <a:buNone/>
            </a:pPr>
            <a:endParaRPr lang="ru-RU" sz="4300" b="1" dirty="0">
              <a:solidFill>
                <a:srgbClr val="DB0000"/>
              </a:solidFill>
              <a:latin typeface="Arial"/>
              <a:cs typeface="Arial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ru-RU" sz="5200" b="1" i="1" dirty="0" smtClean="0">
                <a:latin typeface="Arial"/>
                <a:cs typeface="Arial"/>
              </a:rPr>
              <a:t>    Жучков</a:t>
            </a:r>
            <a:r>
              <a:rPr lang="ru-RU" sz="5200" i="1" dirty="0" smtClean="0">
                <a:latin typeface="Arial"/>
                <a:cs typeface="Arial"/>
              </a:rPr>
              <a:t> </a:t>
            </a:r>
            <a:r>
              <a:rPr lang="ru-RU" sz="5200" b="1" i="1" dirty="0">
                <a:latin typeface="Arial"/>
                <a:cs typeface="Arial"/>
              </a:rPr>
              <a:t>Д.О.</a:t>
            </a:r>
            <a:r>
              <a:rPr lang="ru-RU" sz="5200" dirty="0">
                <a:latin typeface="Arial"/>
                <a:cs typeface="Arial"/>
              </a:rPr>
              <a:t> </a:t>
            </a:r>
            <a:r>
              <a:rPr lang="ru-RU" sz="5200" dirty="0" smtClean="0">
                <a:latin typeface="Arial"/>
                <a:cs typeface="Arial"/>
              </a:rPr>
              <a:t>(</a:t>
            </a:r>
            <a:r>
              <a:rPr lang="ru-RU" sz="5200" dirty="0" err="1" smtClean="0">
                <a:latin typeface="Arial"/>
                <a:cs typeface="Arial"/>
              </a:rPr>
              <a:t>асп</a:t>
            </a:r>
            <a:r>
              <a:rPr lang="ru-RU" sz="5200" dirty="0" smtClean="0">
                <a:latin typeface="Arial"/>
                <a:cs typeface="Arial"/>
              </a:rPr>
              <a:t>. каф.)«</a:t>
            </a:r>
            <a:r>
              <a:rPr lang="ru-RU" sz="5200" dirty="0">
                <a:latin typeface="Arial"/>
                <a:cs typeface="Arial"/>
              </a:rPr>
              <a:t>Речевой акт угрозы как объект </a:t>
            </a:r>
            <a:r>
              <a:rPr lang="ru-RU" sz="5200" dirty="0" err="1">
                <a:latin typeface="Arial"/>
                <a:cs typeface="Arial"/>
              </a:rPr>
              <a:t>прагмалингвистического</a:t>
            </a:r>
            <a:r>
              <a:rPr lang="ru-RU" sz="5200" dirty="0">
                <a:latin typeface="Arial"/>
                <a:cs typeface="Arial"/>
              </a:rPr>
              <a:t> анализа (на материале английского языка)</a:t>
            </a:r>
            <a:r>
              <a:rPr lang="ru-RU" sz="5200" dirty="0" smtClean="0">
                <a:latin typeface="Arial"/>
                <a:cs typeface="Arial"/>
              </a:rPr>
              <a:t>».</a:t>
            </a:r>
            <a:r>
              <a:rPr lang="ru-RU" sz="5200" b="1" dirty="0" smtClean="0">
                <a:latin typeface="Arial"/>
                <a:cs typeface="Arial"/>
              </a:rPr>
              <a:t> </a:t>
            </a:r>
            <a:r>
              <a:rPr lang="ru-RU" sz="5200" dirty="0" smtClean="0">
                <a:latin typeface="Arial"/>
                <a:cs typeface="Arial"/>
              </a:rPr>
              <a:t>Научный </a:t>
            </a:r>
            <a:r>
              <a:rPr lang="ru-RU" sz="5200" dirty="0">
                <a:latin typeface="Arial"/>
                <a:cs typeface="Arial"/>
              </a:rPr>
              <a:t>руководитель </a:t>
            </a:r>
            <a:r>
              <a:rPr lang="ru-RU" sz="5200" dirty="0" smtClean="0">
                <a:latin typeface="Arial"/>
                <a:cs typeface="Arial"/>
              </a:rPr>
              <a:t>– д.ф.н., проф.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 Цурикова Л.В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 </a:t>
            </a:r>
            <a:endParaRPr lang="ru-RU" sz="5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ru-RU" sz="5200" b="1" i="1" dirty="0" smtClean="0">
                <a:solidFill>
                  <a:prstClr val="black"/>
                </a:solidFill>
                <a:latin typeface="Arial"/>
                <a:cs typeface="Arial"/>
              </a:rPr>
              <a:t>    Быстрых </a:t>
            </a:r>
            <a:r>
              <a:rPr lang="ru-RU" sz="5200" b="1" i="1" dirty="0">
                <a:solidFill>
                  <a:prstClr val="black"/>
                </a:solidFill>
                <a:latin typeface="Arial"/>
                <a:cs typeface="Arial"/>
              </a:rPr>
              <a:t>А.В. </a:t>
            </a:r>
            <a:r>
              <a:rPr lang="ru-RU" sz="5200" i="1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ru-RU" sz="5200" i="1" dirty="0" err="1">
                <a:solidFill>
                  <a:prstClr val="black"/>
                </a:solidFill>
                <a:latin typeface="Arial"/>
                <a:cs typeface="Arial"/>
              </a:rPr>
              <a:t>асп</a:t>
            </a:r>
            <a:r>
              <a:rPr lang="ru-RU" sz="5200" i="1" dirty="0">
                <a:solidFill>
                  <a:prstClr val="black"/>
                </a:solidFill>
                <a:latin typeface="Arial"/>
                <a:cs typeface="Arial"/>
              </a:rPr>
              <a:t>. каф.</a:t>
            </a:r>
            <a:r>
              <a:rPr lang="ru-RU" sz="5200" b="1" i="1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r>
              <a:rPr lang="ru-RU" sz="52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5200" b="1" dirty="0" smtClean="0">
                <a:solidFill>
                  <a:prstClr val="black"/>
                </a:solidFill>
                <a:latin typeface="Arial"/>
                <a:cs typeface="Arial"/>
              </a:rPr>
              <a:t>«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Семантика 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и прагматика расчлененного вопросительного предложения в английском 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языке».</a:t>
            </a:r>
            <a:r>
              <a:rPr lang="ru-RU" sz="5200" b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Научный руководитель – д.ф.н., проф. Цурикова Л.В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 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sz="5200" b="1" i="1" dirty="0" smtClean="0">
                <a:solidFill>
                  <a:prstClr val="black"/>
                </a:solidFill>
                <a:latin typeface="Arial"/>
                <a:cs typeface="Arial"/>
              </a:rPr>
              <a:t>    Сычёва </a:t>
            </a:r>
            <a:r>
              <a:rPr lang="ru-RU" sz="5200" b="1" i="1" dirty="0">
                <a:solidFill>
                  <a:prstClr val="black"/>
                </a:solidFill>
                <a:latin typeface="Arial"/>
                <a:cs typeface="Arial"/>
              </a:rPr>
              <a:t>В.В</a:t>
            </a:r>
            <a:r>
              <a:rPr lang="ru-RU" sz="5200" i="1" dirty="0">
                <a:solidFill>
                  <a:prstClr val="black"/>
                </a:solidFill>
                <a:latin typeface="Arial"/>
                <a:cs typeface="Arial"/>
              </a:rPr>
              <a:t>. 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ru-RU" sz="5200" dirty="0" err="1">
                <a:solidFill>
                  <a:prstClr val="black"/>
                </a:solidFill>
                <a:latin typeface="Arial"/>
                <a:cs typeface="Arial"/>
              </a:rPr>
              <a:t>асп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. каф.) 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«Концептуализация 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дистанционных признаков «близкий» / «далекий» в английском 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языке». 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Научный руководитель –  д.ф.н., доц. </a:t>
            </a:r>
            <a:r>
              <a:rPr lang="ru-RU" sz="5200" dirty="0" err="1">
                <a:solidFill>
                  <a:prstClr val="black"/>
                </a:solidFill>
                <a:latin typeface="Arial"/>
                <a:cs typeface="Arial"/>
              </a:rPr>
              <a:t>Лаенко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 Л.В.</a:t>
            </a:r>
          </a:p>
          <a:p>
            <a:pPr lvl="0">
              <a:lnSpc>
                <a:spcPct val="120000"/>
              </a:lnSpc>
            </a:pPr>
            <a:endParaRPr lang="ru-RU" sz="5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ru-RU" sz="5200" b="1" i="1" dirty="0" smtClean="0">
                <a:solidFill>
                  <a:prstClr val="black"/>
                </a:solidFill>
                <a:latin typeface="Arial"/>
                <a:cs typeface="Arial"/>
              </a:rPr>
              <a:t>    Зайцева </a:t>
            </a:r>
            <a:r>
              <a:rPr lang="ru-RU" sz="5200" b="1" i="1" dirty="0">
                <a:solidFill>
                  <a:prstClr val="black"/>
                </a:solidFill>
                <a:latin typeface="Arial"/>
                <a:cs typeface="Arial"/>
              </a:rPr>
              <a:t>Е.В. </a:t>
            </a:r>
            <a:r>
              <a:rPr lang="ru-RU" sz="5200" b="1" dirty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ru-RU" sz="5200" dirty="0" err="1">
                <a:solidFill>
                  <a:prstClr val="black"/>
                </a:solidFill>
                <a:latin typeface="Arial"/>
                <a:cs typeface="Arial"/>
              </a:rPr>
              <a:t>асп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. каф.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) «Социокультурная 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обусловленность </a:t>
            </a:r>
            <a:r>
              <a:rPr lang="ru-RU" sz="5200" dirty="0" err="1">
                <a:solidFill>
                  <a:prstClr val="black"/>
                </a:solidFill>
                <a:latin typeface="Arial"/>
                <a:cs typeface="Arial"/>
              </a:rPr>
              <a:t>фатической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 коммуникации (на примере текстов открытки в британской языковой культуре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)». 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Научный руководитель – д.ф.н., проф. Цурикова Л.В.</a:t>
            </a:r>
          </a:p>
          <a:p>
            <a:pPr lvl="0">
              <a:lnSpc>
                <a:spcPct val="120000"/>
              </a:lnSpc>
            </a:pPr>
            <a:endParaRPr lang="ru-RU" sz="52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ru-RU" sz="5200" b="1" i="1" dirty="0" smtClean="0">
                <a:solidFill>
                  <a:prstClr val="black"/>
                </a:solidFill>
                <a:latin typeface="Arial"/>
                <a:cs typeface="Arial"/>
              </a:rPr>
              <a:t>    </a:t>
            </a:r>
            <a:r>
              <a:rPr lang="ru-RU" sz="5200" b="1" i="1" dirty="0" err="1" smtClean="0">
                <a:solidFill>
                  <a:prstClr val="black"/>
                </a:solidFill>
                <a:latin typeface="Arial"/>
                <a:cs typeface="Arial"/>
              </a:rPr>
              <a:t>Жучкова</a:t>
            </a:r>
            <a:r>
              <a:rPr lang="ru-RU" sz="5200" b="1" i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5200" b="1" i="1" dirty="0">
                <a:solidFill>
                  <a:prstClr val="black"/>
                </a:solidFill>
                <a:latin typeface="Arial"/>
                <a:cs typeface="Arial"/>
              </a:rPr>
              <a:t>А.М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. (</a:t>
            </a:r>
            <a:r>
              <a:rPr lang="ru-RU" sz="5200" dirty="0" err="1">
                <a:solidFill>
                  <a:prstClr val="black"/>
                </a:solidFill>
                <a:latin typeface="Arial"/>
                <a:cs typeface="Arial"/>
              </a:rPr>
              <a:t>асп</a:t>
            </a:r>
            <a:r>
              <a:rPr lang="ru-RU" sz="5200" dirty="0">
                <a:solidFill>
                  <a:prstClr val="black"/>
                </a:solidFill>
                <a:latin typeface="Arial"/>
                <a:cs typeface="Arial"/>
              </a:rPr>
              <a:t>. каф.) Категоризация признака «ограниченные интеллектуальные </a:t>
            </a:r>
            <a:r>
              <a:rPr lang="ru-RU" sz="5200" dirty="0" smtClean="0">
                <a:solidFill>
                  <a:prstClr val="black"/>
                </a:solidFill>
                <a:latin typeface="Arial"/>
                <a:cs typeface="Arial"/>
              </a:rPr>
              <a:t>способности</a:t>
            </a:r>
            <a:r>
              <a:rPr lang="ru-RU" sz="5200" dirty="0" smtClean="0">
                <a:latin typeface="Arial"/>
                <a:cs typeface="Arial"/>
              </a:rPr>
              <a:t>» </a:t>
            </a:r>
            <a:r>
              <a:rPr lang="ru-RU" sz="5200" dirty="0">
                <a:latin typeface="Arial"/>
                <a:cs typeface="Arial"/>
              </a:rPr>
              <a:t>в английском языке (</a:t>
            </a:r>
            <a:r>
              <a:rPr lang="ru-RU" sz="5200" dirty="0" err="1">
                <a:latin typeface="Arial"/>
                <a:cs typeface="Arial"/>
              </a:rPr>
              <a:t>когнитивно</a:t>
            </a:r>
            <a:r>
              <a:rPr lang="ru-RU" sz="5200" dirty="0">
                <a:latin typeface="Arial"/>
                <a:cs typeface="Arial"/>
              </a:rPr>
              <a:t>-семиотический аспект)». </a:t>
            </a:r>
            <a:r>
              <a:rPr lang="ru-RU" sz="5200" dirty="0" smtClean="0">
                <a:latin typeface="Arial"/>
                <a:cs typeface="Arial"/>
              </a:rPr>
              <a:t>Научный руководитель –  д.ф.н., доц. </a:t>
            </a:r>
            <a:r>
              <a:rPr lang="ru-RU" sz="5200" dirty="0" err="1" smtClean="0">
                <a:latin typeface="Arial"/>
                <a:cs typeface="Arial"/>
              </a:rPr>
              <a:t>Лаенко</a:t>
            </a:r>
            <a:r>
              <a:rPr lang="ru-RU" sz="5200" dirty="0" smtClean="0">
                <a:latin typeface="Arial"/>
                <a:cs typeface="Arial"/>
              </a:rPr>
              <a:t> Л.В.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5600" b="1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00FF"/>
                </a:solidFill>
                <a:latin typeface="Arial"/>
                <a:cs typeface="Arial"/>
              </a:rPr>
              <a:t>Диссертации, защищенные преподавателями кафедры на других кафедрах/по другим специальностям: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5600" b="1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i="1" dirty="0" smtClean="0">
                <a:latin typeface="Arial"/>
                <a:cs typeface="Arial"/>
              </a:rPr>
              <a:t>    Дьякова Е.Ю</a:t>
            </a:r>
            <a:r>
              <a:rPr lang="ru-RU" sz="5200" b="1" dirty="0" smtClean="0">
                <a:latin typeface="Arial"/>
                <a:cs typeface="Arial"/>
              </a:rPr>
              <a:t>. </a:t>
            </a:r>
            <a:r>
              <a:rPr lang="ru-RU" sz="5200" dirty="0" smtClean="0">
                <a:latin typeface="Arial"/>
                <a:cs typeface="Arial"/>
              </a:rPr>
              <a:t>«</a:t>
            </a:r>
            <a:r>
              <a:rPr lang="ru-RU" sz="5200" dirty="0" err="1" smtClean="0">
                <a:latin typeface="Arial"/>
                <a:cs typeface="Arial"/>
              </a:rPr>
              <a:t>Поликодовый</a:t>
            </a:r>
            <a:r>
              <a:rPr lang="ru-RU" sz="5200" dirty="0" smtClean="0">
                <a:latin typeface="Arial"/>
                <a:cs typeface="Arial"/>
              </a:rPr>
              <a:t> текст в британском рекламном дискурсе сферы образования» Специальность 10.02.04 – германские языки. </a:t>
            </a:r>
            <a:r>
              <a:rPr lang="ru-RU" sz="5200" b="1" dirty="0" smtClean="0">
                <a:latin typeface="Arial"/>
                <a:cs typeface="Arial"/>
              </a:rPr>
              <a:t> </a:t>
            </a:r>
            <a:r>
              <a:rPr lang="ru-RU" sz="5200" dirty="0" smtClean="0">
                <a:latin typeface="Arial"/>
                <a:cs typeface="Arial"/>
              </a:rPr>
              <a:t>Научный руководитель – д.ф.н., проф. </a:t>
            </a:r>
            <a:r>
              <a:rPr lang="ru-RU" sz="5200" dirty="0" err="1" smtClean="0">
                <a:latin typeface="Arial"/>
                <a:cs typeface="Arial"/>
              </a:rPr>
              <a:t>Кашкин</a:t>
            </a:r>
            <a:r>
              <a:rPr lang="ru-RU" sz="5200" dirty="0" smtClean="0">
                <a:latin typeface="Arial"/>
                <a:cs typeface="Arial"/>
              </a:rPr>
              <a:t> В.Б.</a:t>
            </a:r>
            <a:endParaRPr lang="ru-RU" sz="5200" b="1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5200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i="1" dirty="0" smtClean="0">
                <a:latin typeface="Arial"/>
                <a:cs typeface="Arial"/>
              </a:rPr>
              <a:t>    Селезнева Е.А.</a:t>
            </a:r>
            <a:r>
              <a:rPr lang="ru-RU" sz="5200" i="1" dirty="0" smtClean="0">
                <a:latin typeface="Arial"/>
                <a:cs typeface="Arial"/>
              </a:rPr>
              <a:t> «</a:t>
            </a:r>
            <a:r>
              <a:rPr lang="ru-RU" sz="5200" dirty="0" smtClean="0">
                <a:latin typeface="Arial"/>
                <a:cs typeface="Arial"/>
              </a:rPr>
              <a:t>Сложноподчиненные предложения, выражающие условные отношения (на материале русского и английского языков». Специальность 10.02.19 – теория языка. Научный руководитель – д.ф.н., проф. Ломов А.М.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5200" b="1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200" b="1" i="1" dirty="0" smtClean="0">
                <a:latin typeface="Arial"/>
                <a:cs typeface="Arial"/>
              </a:rPr>
              <a:t>    </a:t>
            </a:r>
            <a:r>
              <a:rPr lang="ru-RU" sz="5200" b="1" i="1" dirty="0" err="1" smtClean="0">
                <a:latin typeface="Arial"/>
                <a:cs typeface="Arial"/>
              </a:rPr>
              <a:t>Стояновская</a:t>
            </a:r>
            <a:r>
              <a:rPr lang="ru-RU" sz="5200" b="1" i="1" dirty="0" smtClean="0">
                <a:latin typeface="Arial"/>
                <a:cs typeface="Arial"/>
              </a:rPr>
              <a:t> Е.А.</a:t>
            </a:r>
            <a:r>
              <a:rPr lang="ru-RU" sz="5200" b="1" dirty="0" smtClean="0">
                <a:latin typeface="Arial"/>
                <a:cs typeface="Arial"/>
              </a:rPr>
              <a:t> </a:t>
            </a:r>
            <a:r>
              <a:rPr lang="ru-RU" sz="5200" dirty="0" smtClean="0">
                <a:latin typeface="Arial"/>
                <a:cs typeface="Arial"/>
              </a:rPr>
              <a:t>«Формирование умений делового общения у студентов-экономистов на основе проблемно-модульной технологии». Специальность 13.00.01 – общая педагогика, история педагогики и образования. Научный руководитель проф. Комарова Э.П.</a:t>
            </a:r>
          </a:p>
          <a:p>
            <a:pPr marL="0" indent="0">
              <a:buNone/>
            </a:pPr>
            <a:endParaRPr lang="ru-RU" sz="5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5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40414" y="274638"/>
            <a:ext cx="8346386" cy="411527"/>
          </a:xfrm>
        </p:spPr>
        <p:txBody>
          <a:bodyPr>
            <a:noAutofit/>
          </a:bodyPr>
          <a:lstStyle/>
          <a:p>
            <a:pPr algn="l"/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Научно-исследовательская работа</a:t>
            </a:r>
            <a:endParaRPr lang="ru-RU" sz="2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0414" y="895351"/>
            <a:ext cx="4040188" cy="345586"/>
          </a:xfrm>
        </p:spPr>
        <p:txBody>
          <a:bodyPr>
            <a:noAutofit/>
          </a:bodyPr>
          <a:lstStyle/>
          <a:p>
            <a:r>
              <a:rPr lang="ru-RU" sz="1600" b="0" dirty="0" smtClean="0">
                <a:solidFill>
                  <a:srgbClr val="2117B3"/>
                </a:solidFill>
                <a:latin typeface="Arial"/>
                <a:cs typeface="Arial"/>
              </a:rPr>
              <a:t>Публикации</a:t>
            </a:r>
            <a:r>
              <a:rPr lang="ru-RU" sz="18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ru-RU" sz="18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343132"/>
            <a:ext cx="4040188" cy="4885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accent2"/>
                </a:solidFill>
                <a:latin typeface="Arial"/>
                <a:cs typeface="Arial"/>
              </a:rPr>
              <a:t>Всего – 189</a:t>
            </a:r>
          </a:p>
          <a:p>
            <a:pPr indent="-168275"/>
            <a:r>
              <a:rPr lang="ru-RU" sz="1600" dirty="0" smtClean="0">
                <a:latin typeface="Arial"/>
                <a:cs typeface="Arial"/>
              </a:rPr>
              <a:t>Статьи и тезисы – 168</a:t>
            </a:r>
          </a:p>
          <a:p>
            <a:pPr indent="-168275"/>
            <a:r>
              <a:rPr lang="ru-RU" sz="1600" dirty="0" smtClean="0">
                <a:latin typeface="Arial"/>
                <a:cs typeface="Arial"/>
              </a:rPr>
              <a:t>Монографии и коллективные монографии – 2</a:t>
            </a:r>
          </a:p>
          <a:p>
            <a:pPr indent="-168275"/>
            <a:r>
              <a:rPr lang="uk-UA" sz="1600" dirty="0" smtClean="0">
                <a:latin typeface="Arial"/>
                <a:cs typeface="Arial"/>
              </a:rPr>
              <a:t>У</a:t>
            </a:r>
            <a:r>
              <a:rPr lang="ru-RU" sz="1600" dirty="0" err="1" smtClean="0">
                <a:latin typeface="Arial"/>
                <a:cs typeface="Arial"/>
              </a:rPr>
              <a:t>чебники</a:t>
            </a:r>
            <a:r>
              <a:rPr lang="ru-RU" sz="1600" dirty="0" smtClean="0">
                <a:latin typeface="Arial"/>
                <a:cs typeface="Arial"/>
              </a:rPr>
              <a:t> и учебные пособия – 19 (88</a:t>
            </a:r>
            <a:r>
              <a:rPr lang="en-US" sz="1600" dirty="0">
                <a:latin typeface="Arial"/>
                <a:cs typeface="Arial"/>
              </a:rPr>
              <a:t>,</a:t>
            </a:r>
            <a:r>
              <a:rPr lang="ru-RU" sz="1600" dirty="0" smtClean="0">
                <a:latin typeface="Arial"/>
                <a:cs typeface="Arial"/>
              </a:rPr>
              <a:t>3 </a:t>
            </a:r>
            <a:r>
              <a:rPr lang="ru-RU" sz="1600" dirty="0" err="1" smtClean="0">
                <a:latin typeface="Arial"/>
                <a:cs typeface="Arial"/>
              </a:rPr>
              <a:t>п.л</a:t>
            </a:r>
            <a:r>
              <a:rPr lang="ru-RU" sz="1600" dirty="0" smtClean="0">
                <a:latin typeface="Arial"/>
                <a:cs typeface="Arial"/>
              </a:rPr>
              <a:t>.)</a:t>
            </a:r>
          </a:p>
          <a:p>
            <a:pPr marL="0" indent="0">
              <a:buNone/>
            </a:pP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1400" dirty="0" smtClean="0">
                <a:latin typeface="Arial"/>
                <a:cs typeface="Arial"/>
              </a:rPr>
              <a:t>С </a:t>
            </a:r>
            <a:r>
              <a:rPr lang="ru-RU" sz="1400" dirty="0">
                <a:latin typeface="Arial"/>
                <a:cs typeface="Arial"/>
              </a:rPr>
              <a:t>2007 г. издается сборник научных трудов  </a:t>
            </a:r>
            <a:r>
              <a:rPr lang="ru-RU" sz="1400" dirty="0" smtClean="0">
                <a:latin typeface="Arial"/>
                <a:cs typeface="Arial"/>
              </a:rPr>
              <a:t>      	</a:t>
            </a:r>
            <a:r>
              <a:rPr lang="ru-RU" sz="1400" dirty="0" smtClean="0">
                <a:solidFill>
                  <a:srgbClr val="C00000"/>
                </a:solidFill>
                <a:latin typeface="Arial"/>
                <a:cs typeface="Arial"/>
              </a:rPr>
              <a:t>«</a:t>
            </a:r>
            <a:r>
              <a:rPr lang="ru-RU" sz="1400" dirty="0">
                <a:solidFill>
                  <a:srgbClr val="C00000"/>
                </a:solidFill>
                <a:latin typeface="Arial"/>
                <a:cs typeface="Arial"/>
              </a:rPr>
              <a:t>Теоретические и прикладные аспекты </a:t>
            </a:r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	</a:t>
            </a:r>
            <a:r>
              <a:rPr lang="ru-RU" sz="1400" dirty="0" smtClean="0">
                <a:solidFill>
                  <a:srgbClr val="C00000"/>
                </a:solidFill>
                <a:latin typeface="Arial"/>
                <a:cs typeface="Arial"/>
              </a:rPr>
              <a:t>описания </a:t>
            </a:r>
            <a:r>
              <a:rPr lang="ru-RU" sz="1400" dirty="0">
                <a:solidFill>
                  <a:srgbClr val="C00000"/>
                </a:solidFill>
                <a:latin typeface="Arial"/>
                <a:cs typeface="Arial"/>
              </a:rPr>
              <a:t>языка и межкультурной </a:t>
            </a:r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	</a:t>
            </a:r>
            <a:r>
              <a:rPr lang="ru-RU" sz="1400" dirty="0" smtClean="0">
                <a:solidFill>
                  <a:srgbClr val="C00000"/>
                </a:solidFill>
                <a:latin typeface="Arial"/>
                <a:cs typeface="Arial"/>
              </a:rPr>
              <a:t>коммуникации» </a:t>
            </a:r>
            <a:r>
              <a:rPr lang="ru-RU" sz="1400" dirty="0" smtClean="0">
                <a:latin typeface="Arial"/>
                <a:cs typeface="Arial"/>
              </a:rPr>
              <a:t>(</a:t>
            </a:r>
            <a:r>
              <a:rPr lang="ru-RU" sz="1400" dirty="0">
                <a:latin typeface="Arial"/>
                <a:cs typeface="Arial"/>
              </a:rPr>
              <a:t>вышло </a:t>
            </a:r>
            <a:r>
              <a:rPr lang="ru-RU" sz="1400" dirty="0" smtClean="0">
                <a:latin typeface="Arial"/>
                <a:cs typeface="Arial"/>
              </a:rPr>
              <a:t>5 выпусков) </a:t>
            </a:r>
            <a:r>
              <a:rPr lang="en-US" sz="1400" dirty="0" smtClean="0">
                <a:latin typeface="Arial"/>
                <a:cs typeface="Arial"/>
              </a:rPr>
              <a:t>	</a:t>
            </a:r>
            <a:r>
              <a:rPr lang="ru-RU" sz="1400" dirty="0" smtClean="0">
                <a:latin typeface="Arial"/>
                <a:cs typeface="Arial"/>
              </a:rPr>
              <a:t>Отв</a:t>
            </a:r>
            <a:r>
              <a:rPr lang="ru-RU" sz="1400" dirty="0">
                <a:latin typeface="Arial"/>
                <a:cs typeface="Arial"/>
              </a:rPr>
              <a:t>. редактор – Цурикова Л.В.</a:t>
            </a:r>
          </a:p>
          <a:p>
            <a:pPr marL="0" indent="0">
              <a:buNone/>
            </a:pPr>
            <a:r>
              <a:rPr lang="ru-RU" sz="1400" dirty="0" smtClean="0"/>
              <a:t>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2117B3"/>
                </a:solidFill>
                <a:latin typeface="Arial"/>
                <a:cs typeface="Arial"/>
              </a:rPr>
              <a:t>Руководство НИР студентов</a:t>
            </a:r>
            <a:r>
              <a:rPr lang="ru-RU" sz="16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ru-RU" sz="1400" dirty="0">
                <a:latin typeface="Arial"/>
                <a:cs typeface="Arial"/>
              </a:rPr>
              <a:t>	</a:t>
            </a:r>
            <a:r>
              <a:rPr lang="ru-RU" sz="1400" dirty="0" smtClean="0">
                <a:latin typeface="Arial"/>
                <a:cs typeface="Arial"/>
              </a:rPr>
              <a:t>Дайджест – 44 </a:t>
            </a:r>
          </a:p>
          <a:p>
            <a:pPr marL="0" indent="0">
              <a:buNone/>
            </a:pPr>
            <a:r>
              <a:rPr lang="ru-RU" sz="1400" dirty="0">
                <a:latin typeface="Arial"/>
                <a:cs typeface="Arial"/>
              </a:rPr>
              <a:t>	</a:t>
            </a:r>
            <a:r>
              <a:rPr lang="en-US" sz="1400" dirty="0" err="1" smtClean="0">
                <a:latin typeface="Arial"/>
                <a:cs typeface="Arial"/>
              </a:rPr>
              <a:t>Studia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Philologica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ru-RU" sz="1400" dirty="0" smtClean="0">
                <a:latin typeface="Arial"/>
                <a:cs typeface="Arial"/>
              </a:rPr>
              <a:t>–</a:t>
            </a:r>
            <a:r>
              <a:rPr lang="en-US" sz="1400" dirty="0" smtClean="0">
                <a:latin typeface="Arial"/>
                <a:cs typeface="Arial"/>
              </a:rPr>
              <a:t> 13  </a:t>
            </a:r>
            <a:endParaRPr lang="ru-RU" sz="1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3197" y="895351"/>
            <a:ext cx="4041775" cy="345586"/>
          </a:xfrm>
        </p:spPr>
        <p:txBody>
          <a:bodyPr>
            <a:normAutofit/>
          </a:bodyPr>
          <a:lstStyle/>
          <a:p>
            <a:r>
              <a:rPr lang="uk-UA" sz="1600" b="0" dirty="0" smtClean="0">
                <a:solidFill>
                  <a:srgbClr val="2117B3"/>
                </a:solidFill>
                <a:latin typeface="Arial"/>
                <a:cs typeface="Arial"/>
              </a:rPr>
              <a:t>У</a:t>
            </a:r>
            <a:r>
              <a:rPr lang="ru-RU" sz="1600" b="0" dirty="0" err="1" smtClean="0">
                <a:solidFill>
                  <a:srgbClr val="2117B3"/>
                </a:solidFill>
                <a:latin typeface="Arial"/>
                <a:cs typeface="Arial"/>
              </a:rPr>
              <a:t>частие</a:t>
            </a:r>
            <a:r>
              <a:rPr lang="ru-RU" sz="1600" b="0" dirty="0" smtClean="0">
                <a:solidFill>
                  <a:srgbClr val="2117B3"/>
                </a:solidFill>
                <a:latin typeface="Arial"/>
                <a:cs typeface="Arial"/>
              </a:rPr>
              <a:t> в конференциях </a:t>
            </a:r>
            <a:endParaRPr lang="ru-RU" sz="1600" b="0" dirty="0">
              <a:solidFill>
                <a:srgbClr val="2117B3"/>
              </a:solidFill>
              <a:latin typeface="Arial"/>
              <a:cs typeface="Arial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343132"/>
            <a:ext cx="4041775" cy="4783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C0504D"/>
                </a:solidFill>
                <a:latin typeface="Arial"/>
                <a:cs typeface="Arial"/>
              </a:rPr>
              <a:t>Всего</a:t>
            </a:r>
            <a:r>
              <a:rPr lang="ru-RU" sz="1600" b="1" dirty="0">
                <a:solidFill>
                  <a:srgbClr val="C0504D"/>
                </a:solidFill>
                <a:latin typeface="Arial"/>
                <a:cs typeface="Arial"/>
              </a:rPr>
              <a:t>   –   </a:t>
            </a:r>
            <a:r>
              <a:rPr lang="ru-RU" sz="1600" b="1" dirty="0" smtClean="0">
                <a:solidFill>
                  <a:srgbClr val="C0504D"/>
                </a:solidFill>
                <a:latin typeface="Arial"/>
                <a:cs typeface="Arial"/>
              </a:rPr>
              <a:t>71 </a:t>
            </a:r>
            <a:endParaRPr lang="ru-RU" sz="1600" b="1" dirty="0">
              <a:solidFill>
                <a:srgbClr val="C0504D"/>
              </a:solidFill>
              <a:latin typeface="Arial"/>
              <a:cs typeface="Arial"/>
            </a:endParaRPr>
          </a:p>
          <a:p>
            <a:pPr marL="87312" lvl="1" indent="0">
              <a:buNone/>
            </a:pPr>
            <a:r>
              <a:rPr lang="ru-RU" sz="1600" dirty="0">
                <a:latin typeface="Arial"/>
                <a:cs typeface="Arial"/>
              </a:rPr>
              <a:t>Международных  –  </a:t>
            </a:r>
            <a:r>
              <a:rPr lang="ru-RU" sz="1600" dirty="0" smtClean="0">
                <a:latin typeface="Arial"/>
                <a:cs typeface="Arial"/>
              </a:rPr>
              <a:t>43</a:t>
            </a:r>
          </a:p>
          <a:p>
            <a:pPr marL="87312" lvl="1" indent="0">
              <a:buNone/>
            </a:pPr>
            <a:r>
              <a:rPr lang="ru-RU" sz="1600" dirty="0" smtClean="0">
                <a:latin typeface="Arial"/>
                <a:cs typeface="Arial"/>
              </a:rPr>
              <a:t>	 за </a:t>
            </a:r>
            <a:r>
              <a:rPr lang="ru-RU" sz="1600" dirty="0">
                <a:latin typeface="Arial"/>
                <a:cs typeface="Arial"/>
              </a:rPr>
              <a:t>рубежом   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–   </a:t>
            </a:r>
            <a:r>
              <a:rPr lang="ru-RU" sz="1600" dirty="0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</a:p>
          <a:p>
            <a:pPr marL="87312" lvl="1" indent="0">
              <a:buNone/>
            </a:pPr>
            <a:r>
              <a:rPr lang="ru-RU" sz="1600" dirty="0" smtClean="0">
                <a:latin typeface="Arial"/>
                <a:cs typeface="Arial"/>
              </a:rPr>
              <a:t>Всероссийских и региональных   </a:t>
            </a:r>
            <a:r>
              <a:rPr lang="ru-RU" sz="1600" dirty="0">
                <a:latin typeface="Arial"/>
                <a:cs typeface="Arial"/>
              </a:rPr>
              <a:t>–  </a:t>
            </a:r>
            <a:r>
              <a:rPr lang="ru-RU" sz="1600" dirty="0" smtClean="0">
                <a:solidFill>
                  <a:srgbClr val="000000"/>
                </a:solidFill>
                <a:latin typeface="Arial"/>
                <a:cs typeface="Arial"/>
              </a:rPr>
              <a:t>28</a:t>
            </a:r>
          </a:p>
          <a:p>
            <a:pPr marL="87312" lvl="1" indent="0">
              <a:buNone/>
            </a:pPr>
            <a:r>
              <a:rPr lang="ru-RU" sz="1600" dirty="0" smtClean="0">
                <a:latin typeface="Arial"/>
                <a:cs typeface="Arial"/>
              </a:rPr>
              <a:t>	 на базе ВГУ  </a:t>
            </a:r>
            <a:r>
              <a:rPr lang="ru-RU" sz="1600" dirty="0">
                <a:latin typeface="Arial"/>
                <a:cs typeface="Arial"/>
              </a:rPr>
              <a:t>–  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5</a:t>
            </a:r>
          </a:p>
          <a:p>
            <a:pPr marL="0" indent="0">
              <a:buNone/>
            </a:pPr>
            <a:r>
              <a:rPr lang="en-US" sz="1600" dirty="0">
                <a:latin typeface="Arial"/>
                <a:cs typeface="Arial"/>
              </a:rPr>
              <a:t> </a:t>
            </a:r>
            <a:r>
              <a:rPr lang="ru-RU" sz="1600" dirty="0" smtClean="0">
                <a:latin typeface="Arial"/>
                <a:cs typeface="Arial"/>
              </a:rPr>
              <a:t>Руководство секциями – 18</a:t>
            </a:r>
          </a:p>
          <a:p>
            <a:pPr marL="0" indent="0">
              <a:buNone/>
            </a:pP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ru-RU" sz="1600" dirty="0" smtClean="0">
                <a:latin typeface="Arial"/>
                <a:cs typeface="Arial"/>
              </a:rPr>
              <a:t>Доклады на пленарных заседаниях – 5 </a:t>
            </a:r>
          </a:p>
          <a:p>
            <a:pPr marL="0" indent="0">
              <a:buNone/>
            </a:pPr>
            <a:endParaRPr lang="ru-RU" sz="1600" dirty="0">
              <a:latin typeface="Arial"/>
              <a:cs typeface="Arial"/>
            </a:endParaRPr>
          </a:p>
          <a:p>
            <a:pPr marL="0" indent="0">
              <a:buNone/>
            </a:pPr>
            <a:endParaRPr lang="ru-RU" sz="1600" dirty="0" smtClean="0">
              <a:solidFill>
                <a:srgbClr val="2117B3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2117B3"/>
                </a:solidFill>
                <a:latin typeface="Arial"/>
                <a:cs typeface="Arial"/>
              </a:rPr>
              <a:t>Научные </a:t>
            </a:r>
            <a:r>
              <a:rPr lang="ru-RU" sz="1600" dirty="0">
                <a:solidFill>
                  <a:srgbClr val="2117B3"/>
                </a:solidFill>
                <a:latin typeface="Arial"/>
                <a:cs typeface="Arial"/>
              </a:rPr>
              <a:t>семинары/мастер-классы</a:t>
            </a:r>
            <a:r>
              <a:rPr lang="ru-RU" sz="16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ru-RU" sz="1600" dirty="0">
                <a:latin typeface="Arial"/>
                <a:cs typeface="Arial"/>
              </a:rPr>
              <a:t>– 7 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2117B3"/>
                </a:solidFill>
                <a:latin typeface="Arial"/>
                <a:cs typeface="Arial"/>
              </a:rPr>
              <a:t>Оппонирование </a:t>
            </a:r>
            <a:r>
              <a:rPr lang="ru-RU" sz="1600" dirty="0">
                <a:solidFill>
                  <a:srgbClr val="2117B3"/>
                </a:solidFill>
                <a:latin typeface="Arial"/>
                <a:cs typeface="Arial"/>
              </a:rPr>
              <a:t>диссертаций </a:t>
            </a:r>
            <a:r>
              <a:rPr lang="ru-RU" sz="1600" dirty="0">
                <a:latin typeface="Arial"/>
                <a:cs typeface="Arial"/>
              </a:rPr>
              <a:t>– 12 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uk-UA" sz="1600" dirty="0" smtClean="0">
                <a:solidFill>
                  <a:srgbClr val="2117B3"/>
                </a:solidFill>
                <a:latin typeface="Arial"/>
                <a:cs typeface="Arial"/>
              </a:rPr>
              <a:t>У</a:t>
            </a:r>
            <a:r>
              <a:rPr lang="ru-RU" sz="1600" dirty="0" err="1" smtClean="0">
                <a:solidFill>
                  <a:srgbClr val="2117B3"/>
                </a:solidFill>
                <a:latin typeface="Arial"/>
                <a:cs typeface="Arial"/>
              </a:rPr>
              <a:t>частие</a:t>
            </a:r>
            <a:r>
              <a:rPr lang="ru-RU" sz="1600" dirty="0" smtClean="0">
                <a:solidFill>
                  <a:srgbClr val="2117B3"/>
                </a:solidFill>
                <a:latin typeface="Arial"/>
                <a:cs typeface="Arial"/>
              </a:rPr>
              <a:t> </a:t>
            </a:r>
            <a:r>
              <a:rPr lang="ru-RU" sz="1600" dirty="0">
                <a:solidFill>
                  <a:srgbClr val="2117B3"/>
                </a:solidFill>
                <a:latin typeface="Arial"/>
                <a:cs typeface="Arial"/>
              </a:rPr>
              <a:t>в экспертизе диссертаций </a:t>
            </a:r>
            <a:r>
              <a:rPr lang="ru-RU" sz="1600" dirty="0">
                <a:latin typeface="Arial"/>
                <a:cs typeface="Arial"/>
              </a:rPr>
              <a:t>– 19 </a:t>
            </a:r>
          </a:p>
          <a:p>
            <a:pPr marL="0" indent="0">
              <a:buNone/>
            </a:pPr>
            <a:endParaRPr lang="ru-RU" sz="1600" dirty="0">
              <a:latin typeface="Arial"/>
              <a:cs typeface="Arial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225" y="5470544"/>
            <a:ext cx="1806575" cy="102535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231" y="203015"/>
            <a:ext cx="1454329" cy="966299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073" y="5556455"/>
            <a:ext cx="1464315" cy="9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16101" y="274638"/>
            <a:ext cx="8370699" cy="540717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rgbClr val="DB0000"/>
                </a:solidFill>
                <a:latin typeface="Arial"/>
                <a:cs typeface="Arial"/>
              </a:rPr>
              <a:t>Повышение квалификации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6101" y="895351"/>
            <a:ext cx="4040188" cy="639762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rgbClr val="2117B3"/>
                </a:solidFill>
                <a:latin typeface="Arial"/>
                <a:cs typeface="Arial"/>
              </a:rPr>
              <a:t>Повысили квалификацию</a:t>
            </a:r>
            <a:endParaRPr lang="ru-RU" sz="2000" b="0" dirty="0">
              <a:solidFill>
                <a:srgbClr val="2117B3"/>
              </a:solidFill>
              <a:latin typeface="Arial"/>
              <a:cs typeface="Arial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dirty="0">
                <a:solidFill>
                  <a:srgbClr val="DB0000"/>
                </a:solidFill>
                <a:latin typeface="Arial"/>
                <a:cs typeface="Arial"/>
              </a:rPr>
              <a:t>Всего – 25 </a:t>
            </a:r>
            <a:endParaRPr lang="ru-RU" sz="1700" dirty="0" smtClean="0">
              <a:solidFill>
                <a:srgbClr val="DB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ru-RU" sz="1700" dirty="0">
              <a:solidFill>
                <a:srgbClr val="DB0000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ru-RU" sz="1700" dirty="0">
                <a:solidFill>
                  <a:srgbClr val="2117B3"/>
                </a:solidFill>
                <a:latin typeface="Arial"/>
                <a:cs typeface="Arial"/>
              </a:rPr>
              <a:t>ФПК – </a:t>
            </a:r>
            <a:r>
              <a:rPr lang="ru-RU" sz="1700" dirty="0" smtClean="0">
                <a:solidFill>
                  <a:srgbClr val="2117B3"/>
                </a:solidFill>
                <a:latin typeface="Arial"/>
                <a:cs typeface="Arial"/>
              </a:rPr>
              <a:t>18</a:t>
            </a:r>
          </a:p>
          <a:p>
            <a:pPr>
              <a:spcBef>
                <a:spcPts val="0"/>
              </a:spcBef>
            </a:pPr>
            <a:endParaRPr lang="ru-RU" sz="1700" dirty="0" smtClean="0">
              <a:solidFill>
                <a:srgbClr val="2117B3"/>
              </a:solidFill>
              <a:latin typeface="Arial"/>
              <a:cs typeface="Arial"/>
            </a:endParaRPr>
          </a:p>
          <a:p>
            <a:pPr marL="534988" lvl="1" indent="-260350">
              <a:spcBef>
                <a:spcPts val="0"/>
              </a:spcBef>
              <a:buFont typeface="Wingdings" charset="2"/>
              <a:buChar char="Ø"/>
            </a:pPr>
            <a:r>
              <a:rPr lang="ru-RU" sz="1400" dirty="0" smtClean="0">
                <a:latin typeface="Arial"/>
                <a:cs typeface="Arial"/>
              </a:rPr>
              <a:t>Программа </a:t>
            </a:r>
            <a:r>
              <a:rPr lang="ru-RU" sz="1400" dirty="0">
                <a:latin typeface="Arial"/>
                <a:cs typeface="Arial"/>
              </a:rPr>
              <a:t>«Проблемы теории и практики модернизации языкового образования. Подготовка преподавателя иностранного языка в современных условиях» – </a:t>
            </a:r>
            <a:r>
              <a:rPr lang="ru-RU" sz="1400" b="1" dirty="0" smtClean="0">
                <a:solidFill>
                  <a:srgbClr val="2117B3"/>
                </a:solidFill>
                <a:latin typeface="Arial"/>
                <a:cs typeface="Arial"/>
              </a:rPr>
              <a:t>15</a:t>
            </a:r>
          </a:p>
          <a:p>
            <a:pPr marL="534988" lvl="1" indent="-260350">
              <a:spcBef>
                <a:spcPts val="0"/>
              </a:spcBef>
              <a:buFont typeface="Wingdings" charset="2"/>
              <a:buChar char="Ø"/>
            </a:pPr>
            <a:endParaRPr lang="ru-RU" sz="1400" dirty="0" smtClean="0">
              <a:solidFill>
                <a:srgbClr val="3366FF"/>
              </a:solidFill>
              <a:latin typeface="Arial"/>
              <a:cs typeface="Arial"/>
            </a:endParaRPr>
          </a:p>
          <a:p>
            <a:pPr marL="534988" lvl="1" indent="-260350">
              <a:spcBef>
                <a:spcPts val="0"/>
              </a:spcBef>
              <a:buFont typeface="Wingdings" charset="2"/>
              <a:buChar char="Ø"/>
            </a:pPr>
            <a:r>
              <a:rPr lang="ru-RU" sz="1400" dirty="0" smtClean="0">
                <a:latin typeface="Arial"/>
                <a:cs typeface="Arial"/>
              </a:rPr>
              <a:t>Программа «Разработка </a:t>
            </a:r>
            <a:r>
              <a:rPr lang="ru-RU" sz="1400" dirty="0">
                <a:latin typeface="Arial"/>
                <a:cs typeface="Arial"/>
              </a:rPr>
              <a:t>электронных УМК в учебном процессе» –</a:t>
            </a:r>
            <a:r>
              <a:rPr lang="ru-RU" sz="1400" b="1" dirty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srgbClr val="2117B3"/>
                </a:solidFill>
                <a:latin typeface="Arial"/>
                <a:cs typeface="Arial"/>
              </a:rPr>
              <a:t>3  </a:t>
            </a:r>
            <a:endParaRPr lang="ru-RU" sz="1400" b="1" dirty="0" smtClean="0">
              <a:solidFill>
                <a:srgbClr val="2117B3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/>
              <a:cs typeface="Arial"/>
            </a:endParaRPr>
          </a:p>
          <a:p>
            <a:pPr marL="457200" lvl="1" indent="-363538">
              <a:buFont typeface="Arial"/>
              <a:buChar char="•"/>
            </a:pPr>
            <a:r>
              <a:rPr lang="en-US" sz="1700" dirty="0">
                <a:solidFill>
                  <a:srgbClr val="2117B3"/>
                </a:solidFill>
                <a:latin typeface="Arial"/>
                <a:cs typeface="Arial"/>
              </a:rPr>
              <a:t>University of Bath, UK </a:t>
            </a:r>
            <a:r>
              <a:rPr lang="ru-RU" sz="1700" dirty="0">
                <a:solidFill>
                  <a:srgbClr val="2117B3"/>
                </a:solidFill>
                <a:latin typeface="Arial"/>
                <a:cs typeface="Arial"/>
              </a:rPr>
              <a:t>–</a:t>
            </a:r>
            <a:r>
              <a:rPr lang="en-US" sz="1700" dirty="0">
                <a:solidFill>
                  <a:srgbClr val="2117B3"/>
                </a:solidFill>
                <a:latin typeface="Arial"/>
                <a:cs typeface="Arial"/>
              </a:rPr>
              <a:t> 7 </a:t>
            </a:r>
            <a:endParaRPr lang="ru-RU" sz="1700" dirty="0">
              <a:solidFill>
                <a:srgbClr val="2117B3"/>
              </a:solidFill>
              <a:latin typeface="Arial"/>
              <a:cs typeface="Arial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96512" y="895352"/>
            <a:ext cx="4041775" cy="639761"/>
          </a:xfrm>
        </p:spPr>
        <p:txBody>
          <a:bodyPr>
            <a:normAutofit fontScale="85000" lnSpcReduction="20000"/>
          </a:bodyPr>
          <a:lstStyle/>
          <a:p>
            <a:r>
              <a:rPr lang="ru-RU" b="0" dirty="0" smtClean="0">
                <a:solidFill>
                  <a:srgbClr val="2117B3"/>
                </a:solidFill>
                <a:latin typeface="Arial"/>
                <a:cs typeface="Arial"/>
              </a:rPr>
              <a:t>Преподают на курсах повышения квалификации ППС</a:t>
            </a:r>
            <a:endParaRPr lang="ru-RU" b="0" dirty="0">
              <a:solidFill>
                <a:srgbClr val="2117B3"/>
              </a:solidFill>
              <a:latin typeface="Arial"/>
              <a:cs typeface="Arial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97388" y="1646390"/>
            <a:ext cx="4516895" cy="5211610"/>
          </a:xfrm>
        </p:spPr>
        <p:txBody>
          <a:bodyPr>
            <a:normAutofit/>
          </a:bodyPr>
          <a:lstStyle/>
          <a:p>
            <a:pPr marL="184150" lvl="1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Чтение лекционных курсов на курсах повышения квалификации различных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уровней:</a:t>
            </a:r>
          </a:p>
          <a:p>
            <a:pPr marL="184150" lvl="1" indent="0">
              <a:spcBef>
                <a:spcPts val="0"/>
              </a:spcBef>
              <a:buNone/>
            </a:pPr>
            <a:endParaRPr lang="ru-RU" sz="1400" dirty="0">
              <a:latin typeface="Arial"/>
              <a:cs typeface="Arial"/>
            </a:endParaRPr>
          </a:p>
          <a:p>
            <a:pPr marL="266700" lvl="1" indent="-266700">
              <a:spcBef>
                <a:spcPts val="0"/>
              </a:spcBef>
              <a:buFont typeface="Wingdings" charset="2"/>
              <a:buChar char="Ø"/>
            </a:pPr>
            <a:r>
              <a:rPr lang="ru-RU" sz="1400" dirty="0" smtClean="0">
                <a:latin typeface="Arial"/>
                <a:cs typeface="Arial"/>
              </a:rPr>
              <a:t>Программа </a:t>
            </a:r>
            <a:r>
              <a:rPr lang="en-US" sz="1400" dirty="0">
                <a:latin typeface="Arial"/>
                <a:cs typeface="Arial"/>
              </a:rPr>
              <a:t>«</a:t>
            </a:r>
            <a:r>
              <a:rPr lang="en-US" sz="1400" dirty="0" err="1">
                <a:latin typeface="Arial"/>
                <a:cs typeface="Arial"/>
              </a:rPr>
              <a:t>Актуальные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вопросы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введения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ФГОС: </a:t>
            </a:r>
            <a:r>
              <a:rPr lang="en-US" sz="1400" dirty="0" err="1">
                <a:latin typeface="Arial"/>
                <a:cs typeface="Arial"/>
              </a:rPr>
              <a:t>актуальные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вопросы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введения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новых</a:t>
            </a:r>
            <a:r>
              <a:rPr lang="en-US" sz="1400" dirty="0">
                <a:latin typeface="Arial"/>
                <a:cs typeface="Arial"/>
              </a:rPr>
              <a:t> ФГОС </a:t>
            </a:r>
            <a:r>
              <a:rPr lang="en-US" sz="1400" dirty="0" err="1">
                <a:latin typeface="Arial"/>
                <a:cs typeface="Arial"/>
              </a:rPr>
              <a:t>в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российских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вузах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в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контексте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формирования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межкультурнои</a:t>
            </a:r>
            <a:r>
              <a:rPr lang="en-US" sz="1400" dirty="0">
                <a:latin typeface="Arial"/>
                <a:cs typeface="Arial"/>
              </a:rPr>
              <a:t>̆ </a:t>
            </a:r>
            <a:r>
              <a:rPr lang="en-US" sz="1400" dirty="0" err="1">
                <a:latin typeface="Arial"/>
                <a:cs typeface="Arial"/>
              </a:rPr>
              <a:t>компетенции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студентов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и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преподавателеи</a:t>
            </a:r>
            <a:r>
              <a:rPr lang="en-US" sz="1400" dirty="0">
                <a:latin typeface="Arial"/>
                <a:cs typeface="Arial"/>
              </a:rPr>
              <a:t>̆ </a:t>
            </a:r>
            <a:r>
              <a:rPr lang="en-US" sz="1400" dirty="0" err="1">
                <a:latin typeface="Arial"/>
                <a:cs typeface="Arial"/>
              </a:rPr>
              <a:t>при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модернизации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гуманитарного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образования</a:t>
            </a:r>
            <a:r>
              <a:rPr lang="en-US" sz="1400" dirty="0" smtClean="0">
                <a:latin typeface="Arial"/>
                <a:cs typeface="Arial"/>
              </a:rPr>
              <a:t>»</a:t>
            </a:r>
            <a:r>
              <a:rPr lang="ru-RU" sz="1400" dirty="0" smtClean="0">
                <a:latin typeface="Arial"/>
                <a:cs typeface="Arial"/>
              </a:rPr>
              <a:t> – </a:t>
            </a:r>
            <a:r>
              <a:rPr lang="ru-RU" sz="1400" b="1" dirty="0" smtClean="0">
                <a:solidFill>
                  <a:srgbClr val="2117B3"/>
                </a:solidFill>
                <a:latin typeface="Arial"/>
                <a:cs typeface="Arial"/>
              </a:rPr>
              <a:t>1</a:t>
            </a:r>
            <a:r>
              <a:rPr lang="ru-RU" sz="1400" dirty="0" smtClean="0">
                <a:latin typeface="Arial"/>
                <a:cs typeface="Arial"/>
              </a:rPr>
              <a:t> (</a:t>
            </a:r>
            <a:r>
              <a:rPr lang="ru-RU" sz="1400" dirty="0">
                <a:latin typeface="Arial"/>
                <a:cs typeface="Arial"/>
              </a:rPr>
              <a:t>Ц</a:t>
            </a:r>
            <a:r>
              <a:rPr lang="ru-RU" sz="1400" dirty="0" smtClean="0">
                <a:latin typeface="Arial"/>
                <a:cs typeface="Arial"/>
              </a:rPr>
              <a:t>урикова Л.В.)</a:t>
            </a:r>
          </a:p>
          <a:p>
            <a:pPr marL="266700" lvl="1" indent="-266700">
              <a:spcBef>
                <a:spcPts val="0"/>
              </a:spcBef>
              <a:buFont typeface="Wingdings" charset="2"/>
              <a:buChar char="Ø"/>
            </a:pPr>
            <a:endParaRPr lang="ru-RU" sz="1400" dirty="0" smtClean="0">
              <a:latin typeface="Arial"/>
              <a:cs typeface="Arial"/>
            </a:endParaRPr>
          </a:p>
          <a:p>
            <a:pPr marL="266700" lvl="1" indent="-266700">
              <a:spcBef>
                <a:spcPts val="0"/>
              </a:spcBef>
              <a:buFont typeface="Wingdings" charset="2"/>
              <a:buChar char="Ø"/>
            </a:pPr>
            <a:r>
              <a:rPr lang="ru-RU" sz="1400" dirty="0" smtClean="0">
                <a:latin typeface="Arial"/>
                <a:cs typeface="Arial"/>
              </a:rPr>
              <a:t>Программа </a:t>
            </a:r>
            <a:r>
              <a:rPr lang="ru-RU" sz="1400" dirty="0">
                <a:latin typeface="Arial"/>
                <a:cs typeface="Arial"/>
              </a:rPr>
              <a:t>«Проблемы теории и практики модернизации языкового образования. Подготовка преподавателя иностранного языка в современных условиях» – </a:t>
            </a:r>
            <a:r>
              <a:rPr lang="ru-RU" sz="1400" b="1" dirty="0">
                <a:solidFill>
                  <a:srgbClr val="2117B3"/>
                </a:solidFill>
                <a:latin typeface="Arial"/>
                <a:cs typeface="Arial"/>
              </a:rPr>
              <a:t>7</a:t>
            </a:r>
            <a:r>
              <a:rPr lang="ru-RU" sz="1400" dirty="0" smtClean="0">
                <a:latin typeface="Arial"/>
                <a:cs typeface="Arial"/>
              </a:rPr>
              <a:t> </a:t>
            </a:r>
          </a:p>
          <a:p>
            <a:pPr marL="266700" lvl="1" indent="-266700">
              <a:spcBef>
                <a:spcPts val="0"/>
              </a:spcBef>
              <a:buNone/>
            </a:pPr>
            <a:r>
              <a:rPr lang="ru-RU" sz="1400" dirty="0">
                <a:latin typeface="Arial"/>
                <a:cs typeface="Arial"/>
              </a:rPr>
              <a:t>	</a:t>
            </a:r>
            <a:r>
              <a:rPr lang="ru-RU" sz="1400" dirty="0" smtClean="0">
                <a:latin typeface="Arial"/>
                <a:cs typeface="Arial"/>
              </a:rPr>
              <a:t>(Цурикова Л.В., </a:t>
            </a:r>
            <a:r>
              <a:rPr lang="ru-RU" sz="1400" dirty="0" err="1" smtClean="0">
                <a:latin typeface="Arial"/>
                <a:cs typeface="Arial"/>
              </a:rPr>
              <a:t>ЧиркоТ.М</a:t>
            </a:r>
            <a:r>
              <a:rPr lang="ru-RU" sz="1400" dirty="0" smtClean="0">
                <a:latin typeface="Arial"/>
                <a:cs typeface="Arial"/>
              </a:rPr>
              <a:t>., Чайка Е.Ю., Кузьмина Л.Г., </a:t>
            </a:r>
            <a:r>
              <a:rPr lang="ru-RU" sz="1400" dirty="0" err="1" smtClean="0">
                <a:latin typeface="Arial"/>
                <a:cs typeface="Arial"/>
              </a:rPr>
              <a:t>Шарова</a:t>
            </a:r>
            <a:r>
              <a:rPr lang="ru-RU" sz="1400" dirty="0" smtClean="0">
                <a:latin typeface="Arial"/>
                <a:cs typeface="Arial"/>
              </a:rPr>
              <a:t> Н.А., Быстрых А.В., Дьякова Е.Ю.)</a:t>
            </a:r>
          </a:p>
          <a:p>
            <a:pPr marL="266700" lvl="1" indent="-266700">
              <a:spcBef>
                <a:spcPts val="0"/>
              </a:spcBef>
              <a:buNone/>
            </a:pPr>
            <a:r>
              <a:rPr lang="ru-RU" sz="1400" dirty="0" smtClean="0">
                <a:latin typeface="Arial"/>
                <a:cs typeface="Arial"/>
              </a:rPr>
              <a:t> </a:t>
            </a:r>
            <a:endParaRPr lang="ru-RU" sz="1400" dirty="0">
              <a:latin typeface="Arial"/>
              <a:cs typeface="Arial"/>
            </a:endParaRPr>
          </a:p>
          <a:p>
            <a:pPr marL="266700" lvl="1" indent="-266700">
              <a:spcBef>
                <a:spcPts val="0"/>
              </a:spcBef>
              <a:buFont typeface="Wingdings" charset="2"/>
              <a:buChar char="Ø"/>
            </a:pPr>
            <a:r>
              <a:rPr lang="ru-RU" sz="1400" dirty="0" smtClean="0">
                <a:latin typeface="Arial"/>
                <a:cs typeface="Arial"/>
              </a:rPr>
              <a:t>Программа «Коммуникативная компетентность преподавательского корпуса. Подготовка переводчика в сфере профессиональной коммуникации» </a:t>
            </a:r>
            <a:r>
              <a:rPr lang="ru-RU" sz="1400" dirty="0">
                <a:latin typeface="Arial"/>
                <a:cs typeface="Arial"/>
              </a:rPr>
              <a:t>–</a:t>
            </a:r>
            <a:r>
              <a:rPr lang="ru-RU" sz="1400" b="1" dirty="0">
                <a:solidFill>
                  <a:srgbClr val="2117B3"/>
                </a:solidFill>
                <a:latin typeface="Arial"/>
                <a:cs typeface="Arial"/>
              </a:rPr>
              <a:t> </a:t>
            </a:r>
            <a:r>
              <a:rPr lang="ru-RU" sz="1400" b="1" dirty="0" smtClean="0">
                <a:solidFill>
                  <a:srgbClr val="2117B3"/>
                </a:solidFill>
                <a:latin typeface="Arial"/>
                <a:cs typeface="Arial"/>
              </a:rPr>
              <a:t>2 </a:t>
            </a:r>
          </a:p>
          <a:p>
            <a:pPr marL="266700" lvl="1" indent="-266700">
              <a:buNone/>
            </a:pPr>
            <a:r>
              <a:rPr lang="ru-RU" sz="1400" dirty="0">
                <a:latin typeface="Arial"/>
                <a:cs typeface="Arial"/>
              </a:rPr>
              <a:t>	</a:t>
            </a:r>
            <a:r>
              <a:rPr lang="ru-RU" sz="1400" dirty="0" smtClean="0">
                <a:latin typeface="Arial"/>
                <a:cs typeface="Arial"/>
              </a:rPr>
              <a:t>(Цурикова Л.В., </a:t>
            </a:r>
            <a:r>
              <a:rPr lang="ru-RU" sz="1400" dirty="0" err="1" smtClean="0">
                <a:latin typeface="Arial"/>
                <a:cs typeface="Arial"/>
              </a:rPr>
              <a:t>Чирк</a:t>
            </a:r>
            <a:r>
              <a:rPr lang="ru-RU" sz="1400" dirty="0" err="1">
                <a:latin typeface="Arial"/>
                <a:cs typeface="Arial"/>
              </a:rPr>
              <a:t>о</a:t>
            </a:r>
            <a:r>
              <a:rPr lang="ru-RU" sz="1400" dirty="0" smtClean="0">
                <a:latin typeface="Arial"/>
                <a:cs typeface="Arial"/>
              </a:rPr>
              <a:t> Т.М.)  </a:t>
            </a:r>
            <a:endParaRPr lang="ru-RU" sz="1400" dirty="0">
              <a:latin typeface="Arial"/>
              <a:cs typeface="Arial"/>
            </a:endParaRPr>
          </a:p>
          <a:p>
            <a:endParaRPr lang="ru-RU" dirty="0"/>
          </a:p>
        </p:txBody>
      </p:sp>
      <p:pic>
        <p:nvPicPr>
          <p:cNvPr id="7" name="Содержимое 3"/>
          <p:cNvPicPr>
            <a:picLocks noChangeAspect="1"/>
          </p:cNvPicPr>
          <p:nvPr/>
        </p:nvPicPr>
        <p:blipFill>
          <a:blip r:embed="rId2"/>
          <a:srcRect t="6220" b="6220"/>
          <a:stretch>
            <a:fillRect/>
          </a:stretch>
        </p:blipFill>
        <p:spPr>
          <a:xfrm>
            <a:off x="671408" y="5315049"/>
            <a:ext cx="1788478" cy="9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0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17362" y="173136"/>
            <a:ext cx="8481619" cy="6404429"/>
          </a:xfrm>
        </p:spPr>
        <p:txBody>
          <a:bodyPr>
            <a:normAutofit fontScale="85000" lnSpcReduction="10000"/>
          </a:bodyPr>
          <a:lstStyle/>
          <a:p>
            <a:pPr marL="365125" indent="-365125">
              <a:buNone/>
            </a:pPr>
            <a:endParaRPr lang="ru-RU" sz="1900" b="1" dirty="0" smtClean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buNone/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Учебно-методическая деятельность</a:t>
            </a:r>
            <a:endParaRPr lang="ru-RU" sz="2800" b="1" dirty="0" smtClean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buNone/>
            </a:pPr>
            <a:endParaRPr lang="ru-RU" sz="1900" b="1" dirty="0" smtClean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buNone/>
            </a:pPr>
            <a:r>
              <a:rPr lang="ru-RU" sz="21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Разработка программ и учебных планов новых специальностей    </a:t>
            </a:r>
          </a:p>
          <a:p>
            <a:pPr marL="365125" indent="-365125">
              <a:buNone/>
            </a:pPr>
            <a:r>
              <a:rPr lang="ru-RU" sz="2100" dirty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  по стандартам 3-го поколения</a:t>
            </a:r>
          </a:p>
          <a:p>
            <a:pPr marL="365125" indent="-365125">
              <a:buNone/>
            </a:pPr>
            <a:endParaRPr lang="ru-RU" sz="2100" u="sng" dirty="0" smtClean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buNone/>
            </a:pPr>
            <a:r>
              <a:rPr lang="ru-RU" sz="17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u="sng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БАКАЛАВРИАТ</a:t>
            </a:r>
            <a:endParaRPr lang="ru-RU" sz="2000" u="sng" dirty="0" smtClean="0">
              <a:solidFill>
                <a:srgbClr val="D000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buNone/>
            </a:pPr>
            <a:r>
              <a:rPr lang="ru-RU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 smtClean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Направление «ЛИНГВИСТИКА» 035700</a:t>
            </a:r>
          </a:p>
          <a:p>
            <a:pPr marL="365125" indent="-192088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Профиль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«Теория и методика преподавания иностранных языков и культур»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5125" indent="-192088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Профиль 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«Теория и практика межкультурной коммуникации»</a:t>
            </a:r>
          </a:p>
          <a:p>
            <a:pPr marL="365760" indent="-256032">
              <a:buNone/>
              <a:defRPr/>
            </a:pPr>
            <a:endParaRPr lang="ru-RU" sz="2000" dirty="0" smtClean="0">
              <a:solidFill>
                <a:srgbClr val="135495"/>
              </a:solidFill>
              <a:latin typeface="Arial" pitchFamily="34" charset="0"/>
              <a:cs typeface="Arial" pitchFamily="34" charset="0"/>
            </a:endParaRPr>
          </a:p>
          <a:p>
            <a:pPr marL="365760" indent="-256032">
              <a:buNone/>
              <a:defRPr/>
            </a:pPr>
            <a:r>
              <a:rPr lang="ru-RU" sz="2000" dirty="0" smtClean="0">
                <a:solidFill>
                  <a:srgbClr val="135495"/>
                </a:solidFill>
                <a:latin typeface="Arial" pitchFamily="34" charset="0"/>
                <a:cs typeface="Arial" pitchFamily="34" charset="0"/>
              </a:rPr>
              <a:t> Направление «ФИЛОЛОГИЯ» </a:t>
            </a:r>
            <a:r>
              <a:rPr lang="ru-RU" sz="2000" dirty="0">
                <a:solidFill>
                  <a:srgbClr val="135495"/>
                </a:solidFill>
                <a:latin typeface="Arial" pitchFamily="34" charset="0"/>
                <a:cs typeface="Arial" pitchFamily="34" charset="0"/>
              </a:rPr>
              <a:t>032700</a:t>
            </a:r>
            <a:endParaRPr lang="ru-RU" sz="2000" dirty="0" smtClean="0">
              <a:solidFill>
                <a:srgbClr val="135495"/>
              </a:solidFill>
              <a:latin typeface="Arial" pitchFamily="34" charset="0"/>
              <a:cs typeface="Arial" pitchFamily="34" charset="0"/>
            </a:endParaRPr>
          </a:p>
          <a:p>
            <a:pPr marL="365125" indent="-192088">
              <a:defRPr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Профиль </a:t>
            </a:r>
            <a:r>
              <a:rPr lang="ru-RU" sz="2000" dirty="0" smtClean="0">
                <a:solidFill>
                  <a:srgbClr val="135495"/>
                </a:solidFill>
                <a:latin typeface="Arial" pitchFamily="34" charset="0"/>
                <a:cs typeface="Arial" pitchFamily="34" charset="0"/>
              </a:rPr>
              <a:t>«Зарубежная филология»</a:t>
            </a:r>
          </a:p>
          <a:p>
            <a:pPr marL="365125" indent="-365125">
              <a:buNone/>
            </a:pPr>
            <a:endParaRPr lang="ru-RU" sz="2000" u="sng" dirty="0" smtClean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buNone/>
            </a:pP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000" u="sng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МАГИСТРАТУРА</a:t>
            </a:r>
          </a:p>
          <a:p>
            <a:pPr marL="365125" indent="-365125">
              <a:buNone/>
            </a:pPr>
            <a:r>
              <a:rPr lang="ru-RU" sz="20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 Направление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«ФИЛОЛОГИЯ»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032700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5125" lvl="0" indent="-192088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Программа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dirty="0">
                <a:solidFill>
                  <a:srgbClr val="2117B3"/>
                </a:solidFill>
                <a:latin typeface="Arial"/>
                <a:cs typeface="Arial"/>
              </a:rPr>
              <a:t>Филологическое обеспечение </a:t>
            </a:r>
            <a:r>
              <a:rPr lang="ru-RU" sz="2000" dirty="0" smtClean="0">
                <a:solidFill>
                  <a:srgbClr val="2117B3"/>
                </a:solidFill>
                <a:latin typeface="Arial"/>
                <a:cs typeface="Arial"/>
              </a:rPr>
              <a:t>международной 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2117B3"/>
                </a:solidFill>
                <a:latin typeface="Arial"/>
                <a:cs typeface="Arial"/>
              </a:rPr>
              <a:t>			     бизнес</a:t>
            </a:r>
            <a:r>
              <a:rPr lang="ru-RU" sz="2000" dirty="0">
                <a:solidFill>
                  <a:srgbClr val="2117B3"/>
                </a:solidFill>
                <a:latin typeface="Arial"/>
                <a:cs typeface="Arial"/>
              </a:rPr>
              <a:t>-коммуникации</a:t>
            </a:r>
            <a:r>
              <a:rPr lang="ru-RU" sz="20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dirty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pPr marL="365125" indent="-192088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Программа </a:t>
            </a:r>
            <a:r>
              <a:rPr lang="ru-RU" sz="2000" dirty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«Иностранные языки»</a:t>
            </a:r>
          </a:p>
          <a:p>
            <a:pPr marL="365760" indent="-256032">
              <a:buNone/>
              <a:defRPr/>
            </a:pPr>
            <a:endParaRPr lang="ru-RU" sz="2000" dirty="0" smtClean="0">
              <a:solidFill>
                <a:schemeClr val="bg2">
                  <a:lumMod val="2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5760" indent="-256032"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2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ru-RU" sz="24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b="1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pic>
        <p:nvPicPr>
          <p:cNvPr id="4" name="Рисунок 9" descr="proficient-english-thumb469435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3083" y="5027242"/>
            <a:ext cx="1508712" cy="143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00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60111" y="274638"/>
            <a:ext cx="8426689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Учебно-методическая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деятельность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НОВЫЕ УЧЕБНЫЕ КУРСЫ И ДИСЦИПЛИНЫ</a:t>
            </a:r>
            <a:endParaRPr lang="ru-RU"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17639"/>
            <a:ext cx="4040188" cy="341804"/>
          </a:xfrm>
        </p:spPr>
        <p:txBody>
          <a:bodyPr>
            <a:normAutofit fontScale="92500" lnSpcReduction="10000"/>
          </a:bodyPr>
          <a:lstStyle/>
          <a:p>
            <a:r>
              <a:rPr lang="ru-RU" sz="1800" b="0" dirty="0" smtClean="0">
                <a:solidFill>
                  <a:srgbClr val="DB0000"/>
                </a:solidFill>
                <a:latin typeface="Arial"/>
                <a:cs typeface="Arial"/>
              </a:rPr>
              <a:t>БАКАЛАВРИАТ</a:t>
            </a:r>
            <a:endParaRPr lang="ru-RU" sz="1800" b="0" dirty="0">
              <a:solidFill>
                <a:srgbClr val="DB0000"/>
              </a:solidFill>
              <a:latin typeface="Arial"/>
              <a:cs typeface="Arial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0111" y="1759442"/>
            <a:ext cx="4384914" cy="4957037"/>
          </a:xfrm>
        </p:spPr>
        <p:txBody>
          <a:bodyPr>
            <a:normAutofit fontScale="47500" lnSpcReduction="20000"/>
          </a:bodyPr>
          <a:lstStyle/>
          <a:p>
            <a:pPr marL="184150" indent="-184150"/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Интернет</a:t>
            </a: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-ресурсы в теории и практике </a:t>
            </a: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МКК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 smtClean="0">
                <a:solidFill>
                  <a:srgbClr val="B30000"/>
                </a:solidFill>
                <a:latin typeface="Arial"/>
                <a:cs typeface="Arial"/>
              </a:rPr>
              <a:t>Прагматика </a:t>
            </a:r>
            <a:r>
              <a:rPr lang="ru-RU" sz="2900" dirty="0">
                <a:solidFill>
                  <a:srgbClr val="B30000"/>
                </a:solidFill>
                <a:latin typeface="Arial"/>
                <a:cs typeface="Arial"/>
              </a:rPr>
              <a:t>иноязычного общения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30000"/>
                </a:solidFill>
                <a:latin typeface="Arial"/>
                <a:cs typeface="Arial"/>
              </a:rPr>
              <a:t>Аннотирование и реферирование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30000"/>
                </a:solidFill>
                <a:latin typeface="Arial"/>
                <a:cs typeface="Arial"/>
              </a:rPr>
              <a:t>Социально-экономическая ситуация в странах  изучаемого </a:t>
            </a:r>
            <a:r>
              <a:rPr lang="ru-RU" sz="2900" dirty="0" smtClean="0">
                <a:solidFill>
                  <a:srgbClr val="B30000"/>
                </a:solidFill>
                <a:latin typeface="Arial"/>
                <a:cs typeface="Arial"/>
              </a:rPr>
              <a:t>языка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30000"/>
                </a:solidFill>
                <a:latin typeface="Arial"/>
                <a:cs typeface="Arial"/>
              </a:rPr>
              <a:t>Практикум по межкультурной </a:t>
            </a:r>
            <a:r>
              <a:rPr lang="ru-RU" sz="2900" dirty="0" smtClean="0">
                <a:solidFill>
                  <a:srgbClr val="B30000"/>
                </a:solidFill>
                <a:latin typeface="Arial"/>
                <a:cs typeface="Arial"/>
              </a:rPr>
              <a:t>коммуникации </a:t>
            </a:r>
            <a:r>
              <a:rPr lang="ru-RU" sz="2900" dirty="0">
                <a:solidFill>
                  <a:srgbClr val="B30000"/>
                </a:solidFill>
                <a:latin typeface="Arial"/>
                <a:cs typeface="Arial"/>
              </a:rPr>
              <a:t>в бизнес-</a:t>
            </a:r>
            <a:r>
              <a:rPr lang="ru-RU" sz="2900" dirty="0" smtClean="0">
                <a:solidFill>
                  <a:srgbClr val="B30000"/>
                </a:solidFill>
                <a:latin typeface="Arial"/>
                <a:cs typeface="Arial"/>
              </a:rPr>
              <a:t>среде</a:t>
            </a:r>
            <a:endParaRPr lang="ru-RU" sz="2900" dirty="0">
              <a:solidFill>
                <a:srgbClr val="B30000"/>
              </a:solidFill>
              <a:latin typeface="Arial"/>
              <a:cs typeface="Arial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30000"/>
                </a:solidFill>
                <a:latin typeface="Arial"/>
                <a:cs typeface="Arial"/>
              </a:rPr>
              <a:t>Аннотирование и реферирование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30000"/>
                </a:solidFill>
                <a:latin typeface="Arial"/>
                <a:cs typeface="Arial"/>
              </a:rPr>
              <a:t>Социально-экономическая ситуация в странах  изучаемого языка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Создание интернет-сайтов на </a:t>
            </a: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англ. языке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Дискурс </a:t>
            </a: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интернет-пространства 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Культурная </a:t>
            </a: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адаптация текстов </a:t>
            </a: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на англ. языке</a:t>
            </a:r>
            <a:endParaRPr lang="ru-RU" sz="2900" dirty="0">
              <a:solidFill>
                <a:srgbClr val="B40000"/>
              </a:solidFill>
              <a:latin typeface="Arial"/>
              <a:cs typeface="Arial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Межкультурное общение в интернет-</a:t>
            </a: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пространстве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Интернет-ресурсы в практике преподавания ИЯ 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Обработка и представление исследовательских </a:t>
            </a: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данных в </a:t>
            </a: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лингвистике/МКК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Дистанционное обучение иностранным языкам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 smtClean="0">
                <a:solidFill>
                  <a:srgbClr val="B40000"/>
                </a:solidFill>
                <a:latin typeface="Arial"/>
                <a:cs typeface="Arial"/>
              </a:rPr>
              <a:t>Языковое </a:t>
            </a: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сопровождение международных проектов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sz="2900" dirty="0">
                <a:solidFill>
                  <a:srgbClr val="B40000"/>
                </a:solidFill>
                <a:latin typeface="Arial"/>
                <a:cs typeface="Arial"/>
              </a:rPr>
              <a:t>Методы анализа МКК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900" dirty="0">
              <a:solidFill>
                <a:srgbClr val="B40000"/>
              </a:solidFill>
              <a:latin typeface="Arial"/>
              <a:cs typeface="Arial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62000" indent="-162000">
              <a:lnSpc>
                <a:spcPct val="90000"/>
              </a:lnSpc>
              <a:spcBef>
                <a:spcPts val="0"/>
              </a:spcBef>
            </a:pPr>
            <a:endParaRPr lang="ru-RU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dirty="0"/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rgbClr val="B3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ru-RU" dirty="0">
              <a:solidFill>
                <a:srgbClr val="B4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76800" y="1417639"/>
            <a:ext cx="3691467" cy="341803"/>
          </a:xfrm>
        </p:spPr>
        <p:txBody>
          <a:bodyPr>
            <a:normAutofit fontScale="92500" lnSpcReduction="10000"/>
          </a:bodyPr>
          <a:lstStyle/>
          <a:p>
            <a:r>
              <a:rPr lang="ru-RU" sz="1800" b="0" dirty="0" smtClean="0">
                <a:solidFill>
                  <a:srgbClr val="2117B3"/>
                </a:solidFill>
                <a:latin typeface="Arial"/>
                <a:cs typeface="Arial"/>
              </a:rPr>
              <a:t>МАГИСТРАТУРА</a:t>
            </a:r>
            <a:endParaRPr lang="ru-RU" sz="1800" b="0" dirty="0">
              <a:solidFill>
                <a:srgbClr val="2117B3"/>
              </a:solidFill>
              <a:latin typeface="Arial"/>
              <a:cs typeface="Arial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76799" y="1759442"/>
            <a:ext cx="4028129" cy="4957037"/>
          </a:xfrm>
        </p:spPr>
        <p:txBody>
          <a:bodyPr>
            <a:normAutofit fontScale="62500" lnSpcReduction="20000"/>
          </a:bodyPr>
          <a:lstStyle/>
          <a:p>
            <a:pPr marL="179388" indent="-179388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117B3"/>
                </a:solidFill>
                <a:latin typeface="Arial"/>
                <a:cs typeface="Arial"/>
              </a:rPr>
              <a:t>Актуальные </a:t>
            </a: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проблемы теории и практики межкультурной коммуникации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Этнография коммуникации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Этика делового общения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2117B3"/>
                </a:solidFill>
                <a:latin typeface="Arial"/>
                <a:cs typeface="Arial"/>
              </a:rPr>
              <a:t>Компьютерно-опосредованная </a:t>
            </a: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коммуникация в разных </a:t>
            </a:r>
            <a:r>
              <a:rPr lang="ru-RU" dirty="0" err="1" smtClean="0">
                <a:solidFill>
                  <a:srgbClr val="2117B3"/>
                </a:solidFill>
                <a:latin typeface="Arial"/>
                <a:cs typeface="Arial"/>
              </a:rPr>
              <a:t>лингвокультурах</a:t>
            </a:r>
            <a:endParaRPr lang="ru-RU" dirty="0" smtClean="0">
              <a:solidFill>
                <a:srgbClr val="2117B3"/>
              </a:solidFill>
              <a:latin typeface="Arial"/>
              <a:cs typeface="Arial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Деятельность международных организаций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Основы перевода специальных текстов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Германское культурное пространство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Культурная специфика бизнес-деятельности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Филологическое сопровождение международной бизнес-</a:t>
            </a:r>
            <a:r>
              <a:rPr lang="ru-RU" dirty="0" smtClean="0">
                <a:solidFill>
                  <a:srgbClr val="2117B3"/>
                </a:solidFill>
                <a:latin typeface="Arial"/>
                <a:cs typeface="Arial"/>
              </a:rPr>
              <a:t>деятельности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Обучение разным видам речевой деятельности на </a:t>
            </a:r>
            <a:r>
              <a:rPr lang="ru-RU" dirty="0" smtClean="0">
                <a:solidFill>
                  <a:srgbClr val="2117B3"/>
                </a:solidFill>
                <a:latin typeface="Arial"/>
                <a:cs typeface="Arial"/>
              </a:rPr>
              <a:t>ИЯ</a:t>
            </a:r>
            <a:endParaRPr lang="ru-RU" dirty="0">
              <a:solidFill>
                <a:srgbClr val="2117B3"/>
              </a:solidFill>
              <a:latin typeface="Arial"/>
              <a:cs typeface="Arial"/>
            </a:endParaRPr>
          </a:p>
          <a:p>
            <a:pPr marL="184150" indent="-184150">
              <a:lnSpc>
                <a:spcPct val="120000"/>
              </a:lnSpc>
              <a:spcBef>
                <a:spcPts val="0"/>
              </a:spcBef>
            </a:pPr>
            <a:r>
              <a:rPr lang="ru-RU" dirty="0">
                <a:solidFill>
                  <a:srgbClr val="2117B3"/>
                </a:solidFill>
                <a:latin typeface="Arial"/>
                <a:cs typeface="Arial"/>
              </a:rPr>
              <a:t>Дистанционное обучение ИЯ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rgbClr val="000090"/>
              </a:solidFill>
              <a:latin typeface="Arial"/>
              <a:cs typeface="Arial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3" descr="two-schoolgirls-performs-task-using-notebook-thumb106285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3737" y="439738"/>
            <a:ext cx="164306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180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 descr="9780194518499F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9536" y="5746575"/>
            <a:ext cx="733376" cy="641669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040366"/>
            <a:ext cx="8229600" cy="55384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Методическое </a:t>
            </a:r>
            <a:r>
              <a:rPr lang="ru-RU" sz="2000" dirty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  <a:t>обеспечение учебного процесса</a:t>
            </a:r>
            <a:br>
              <a:rPr lang="ru-RU" sz="2000" dirty="0">
                <a:solidFill>
                  <a:srgbClr val="2117B3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2117B3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Использование аутентичных учебников и учебных материалов при обучении английскому языку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Использование аутентичных тестовых материалов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Использование в учебном процессе аутентичных аудио- и видеоматериалов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Широкое использование в учебном процессе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интернет-ресурсов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        и англоязычных СМИ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Разработка и публикация собственных учебных материалов с привлечением в качестве консультантов и редакторов носителей языка (19 публикаций)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Привлечение к учебному процессу в качестве ассистентов преподавателей стажеров из Великобритании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82033"/>
            <a:ext cx="8229600" cy="536235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Учебно-методическая деятельность</a:t>
            </a:r>
            <a:r>
              <a:rPr lang="ru-RU" sz="2400" b="1" dirty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solidFill>
                  <a:srgbClr val="D00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9" descr="longman-business-english-diction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0853" y="5050778"/>
            <a:ext cx="906030" cy="906030"/>
          </a:xfrm>
          <a:prstGeom prst="rect">
            <a:avLst/>
          </a:prstGeom>
          <a:noFill/>
        </p:spPr>
      </p:pic>
      <p:pic>
        <p:nvPicPr>
          <p:cNvPr id="6" name="Picture 31" descr="heaton-longman-dictionary-of-common-errors-2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376" y="4924682"/>
            <a:ext cx="438187" cy="819682"/>
          </a:xfrm>
          <a:prstGeom prst="rect">
            <a:avLst/>
          </a:prstGeom>
          <a:noFill/>
        </p:spPr>
      </p:pic>
      <p:pic>
        <p:nvPicPr>
          <p:cNvPr id="5" name="Picture 33" descr="BIGLDOEL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6215" y="4769532"/>
            <a:ext cx="571519" cy="847994"/>
          </a:xfrm>
          <a:prstGeom prst="rect">
            <a:avLst/>
          </a:prstGeom>
          <a:noFill/>
        </p:spPr>
      </p:pic>
      <p:pic>
        <p:nvPicPr>
          <p:cNvPr id="7" name="Picture 35" descr="9ebooksco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4106" y="5617526"/>
            <a:ext cx="685554" cy="864130"/>
          </a:xfrm>
          <a:prstGeom prst="rect">
            <a:avLst/>
          </a:prstGeom>
          <a:noFill/>
        </p:spPr>
      </p:pic>
      <p:pic>
        <p:nvPicPr>
          <p:cNvPr id="8" name="Picture 27" descr="00000000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1563" y="5334523"/>
            <a:ext cx="611897" cy="824104"/>
          </a:xfrm>
          <a:prstGeom prst="rect">
            <a:avLst/>
          </a:prstGeom>
          <a:noFill/>
        </p:spPr>
      </p:pic>
      <p:pic>
        <p:nvPicPr>
          <p:cNvPr id="9" name="Picture 25" descr="&amp;t=1&amp;h=261&amp;w=193&amp;usg=__8C8NVe206TxB9GNgE7VuG7Z5uNY=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1207" y="5617526"/>
            <a:ext cx="665345" cy="899767"/>
          </a:xfrm>
          <a:prstGeom prst="rect">
            <a:avLst/>
          </a:prstGeom>
          <a:noFill/>
        </p:spPr>
      </p:pic>
      <p:pic>
        <p:nvPicPr>
          <p:cNvPr id="11" name="Picture 5" descr="sls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99934" y="356390"/>
            <a:ext cx="2161672" cy="1323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49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лаза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813</Words>
  <Application>Microsoft Macintosh PowerPoint</Application>
  <PresentationFormat>Экран (4:3)</PresentationFormat>
  <Paragraphs>258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Кафедра  английской филологии  </vt:lpstr>
      <vt:lpstr>Статистика </vt:lpstr>
      <vt:lpstr>Научно-исследовательская работа</vt:lpstr>
      <vt:lpstr>Научно-исследовательская работа</vt:lpstr>
      <vt:lpstr>Научно-исследовательская работа</vt:lpstr>
      <vt:lpstr>Повышение квалификации</vt:lpstr>
      <vt:lpstr>Презентация PowerPoint</vt:lpstr>
      <vt:lpstr>Учебно-методическая деятельность  НОВЫЕ УЧЕБНЫЕ КУРСЫ И ДИСЦИПЛИНЫ</vt:lpstr>
      <vt:lpstr>Учебно-методическая деятельность </vt:lpstr>
      <vt:lpstr>Учебно-методическая деятельность </vt:lpstr>
      <vt:lpstr>Воспитательная работа</vt:lpstr>
      <vt:lpstr>Международная деятельность</vt:lpstr>
      <vt:lpstr> Другие виды деятельности 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 английской филологии  </dc:title>
  <dc:creator>Luba</dc:creator>
  <cp:lastModifiedBy>Luba</cp:lastModifiedBy>
  <cp:revision>62</cp:revision>
  <dcterms:created xsi:type="dcterms:W3CDTF">2013-01-19T18:26:08Z</dcterms:created>
  <dcterms:modified xsi:type="dcterms:W3CDTF">2013-08-26T19:48:38Z</dcterms:modified>
</cp:coreProperties>
</file>